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7" r:id="rId2"/>
    <p:sldId id="260" r:id="rId3"/>
    <p:sldId id="284" r:id="rId4"/>
    <p:sldId id="258" r:id="rId5"/>
    <p:sldId id="278" r:id="rId6"/>
    <p:sldId id="285" r:id="rId7"/>
    <p:sldId id="279" r:id="rId8"/>
    <p:sldId id="266" r:id="rId9"/>
    <p:sldId id="271" r:id="rId10"/>
    <p:sldId id="267" r:id="rId11"/>
    <p:sldId id="268" r:id="rId12"/>
    <p:sldId id="264" r:id="rId13"/>
    <p:sldId id="280" r:id="rId14"/>
    <p:sldId id="286" r:id="rId15"/>
    <p:sldId id="281" r:id="rId16"/>
    <p:sldId id="282" r:id="rId17"/>
    <p:sldId id="270" r:id="rId18"/>
    <p:sldId id="277" r:id="rId19"/>
    <p:sldId id="272" r:id="rId20"/>
    <p:sldId id="283" r:id="rId21"/>
    <p:sldId id="288" r:id="rId22"/>
    <p:sldId id="265" r:id="rId23"/>
    <p:sldId id="287" r:id="rId24"/>
    <p:sldId id="275" r:id="rId25"/>
    <p:sldId id="276" r:id="rId26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28"/>
    </p:embeddedFont>
    <p:embeddedFont>
      <p:font typeface="코트라 희망체" panose="020B0600000101010101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8F"/>
    <a:srgbClr val="FFDEDE"/>
    <a:srgbClr val="C8E4FF"/>
    <a:srgbClr val="969594"/>
    <a:srgbClr val="8AAACA"/>
    <a:srgbClr val="7F7F7F"/>
    <a:srgbClr val="46464C"/>
    <a:srgbClr val="FBFBFB"/>
    <a:srgbClr val="2F3034"/>
    <a:srgbClr val="171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3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682" y="77"/>
      </p:cViewPr>
      <p:guideLst>
        <p:guide orient="horz" pos="2160"/>
        <p:guide pos="55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25092009797388"/>
          <c:y val="8.2909073274274214E-2"/>
          <c:w val="0.55612123563430105"/>
          <c:h val="0.83418185345145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C8E4FF"/>
              </a:soli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DDC5-40C6-9CB6-2417E3948FB9}"/>
              </c:ext>
            </c:extLst>
          </c:dPt>
          <c:dPt>
            <c:idx val="1"/>
            <c:bubble3D val="0"/>
            <c:spPr>
              <a:solidFill>
                <a:srgbClr val="FFDEDE"/>
              </a:solidFill>
              <a:ln w="9525" cap="flat" cmpd="sng" algn="ctr">
                <a:solidFill>
                  <a:srgbClr val="FF8F8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C5-40C6-9CB6-2417E3948FB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16-4241-A67C-35A351FA6F4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16-4241-A67C-35A351FA6F40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C5-40C6-9CB6-2417E3948F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6CF7B-B166-4208-A8DF-5250FA930B6A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DD750-C861-4A90-91D5-09BE32DDD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4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DD750-C861-4A90-91D5-09BE32DDDA3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18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DD750-C861-4A90-91D5-09BE32DDDA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3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89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4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5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92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65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0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7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2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52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79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98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C002B-4C72-401C-9FDA-6135ECC64068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457A2-9A4A-4FA0-90F8-ED0D094B0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70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98650" y="1490008"/>
            <a:ext cx="63946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12000" dirty="0" smtClean="0">
                <a:solidFill>
                  <a:srgbClr val="FFCDCD"/>
                </a:solidFill>
                <a:effectLst>
                  <a:outerShdw blurRad="50800" dist="50800" dir="5400000" sx="104000" sy="104000" algn="ctr" rotWithShape="0">
                    <a:schemeClr val="tx2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코트라 희망체" panose="020B0600000101010101" pitchFamily="50" charset="-127"/>
              </a:rPr>
              <a:t>토 닥 토 닥</a:t>
            </a:r>
            <a:endParaRPr lang="ko-KR" altLang="en-US" sz="12000" dirty="0">
              <a:solidFill>
                <a:srgbClr val="FFCDCD"/>
              </a:solidFill>
              <a:effectLst>
                <a:outerShdw blurRad="50800" dist="50800" dir="5400000" sx="104000" sy="104000" algn="ctr" rotWithShape="0">
                  <a:schemeClr val="tx2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코트라 희망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3384" y="3441293"/>
            <a:ext cx="6465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초보 부모를 위한 영유아 토탈 케어 서비스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4012" y="4138758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B202 </a:t>
            </a:r>
            <a:r>
              <a:rPr lang="ko-KR" altLang="en-US" sz="2400" dirty="0" err="1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네버엔딩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노인정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72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160" y="0"/>
            <a:ext cx="1219200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8A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8AA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소개</a:t>
            </a:r>
            <a:endParaRPr lang="ko-KR" altLang="en-US" sz="20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757087"/>
            <a:ext cx="2001520" cy="6100914"/>
            <a:chOff x="0" y="560439"/>
            <a:chExt cx="1645920" cy="6297562"/>
          </a:xfrm>
        </p:grpSpPr>
        <p:sp>
          <p:nvSpPr>
            <p:cNvPr id="6" name="직사각형 5"/>
            <p:cNvSpPr/>
            <p:nvPr/>
          </p:nvSpPr>
          <p:spPr>
            <a:xfrm>
              <a:off x="0" y="560439"/>
              <a:ext cx="853440" cy="6297562"/>
            </a:xfrm>
            <a:prstGeom prst="rect">
              <a:avLst/>
            </a:prstGeom>
            <a:solidFill>
              <a:srgbClr val="C8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0160" y="560439"/>
              <a:ext cx="1635760" cy="6297561"/>
            </a:xfrm>
            <a:prstGeom prst="roundRect">
              <a:avLst>
                <a:gd name="adj" fmla="val 35301"/>
              </a:avLst>
            </a:prstGeom>
            <a:solidFill>
              <a:srgbClr val="C8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160" y="1023622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0070C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56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0070C0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60" y="2038689"/>
            <a:ext cx="1991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0070C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0070C0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0070C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아기 상태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0070C0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0070C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endParaRPr lang="ko-KR" altLang="en-US" sz="28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0070C0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175688" y="924959"/>
            <a:ext cx="5579298" cy="5956308"/>
            <a:chOff x="4325005" y="855148"/>
            <a:chExt cx="5579298" cy="595630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005" y="1645924"/>
              <a:ext cx="2480296" cy="459418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360" y="1574804"/>
              <a:ext cx="2528943" cy="467950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253" y="855148"/>
              <a:ext cx="3218967" cy="5956308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80545" flipH="1" flipV="1">
            <a:off x="6220690" y="3442696"/>
            <a:ext cx="2633934" cy="263393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978760" y="2221646"/>
            <a:ext cx="2917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</a:t>
            </a:r>
            <a:endParaRPr lang="en-US" altLang="ko-KR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 smtClean="0">
                <a:solidFill>
                  <a:srgbClr val="2E6CA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</a:t>
            </a:r>
            <a:r>
              <a:rPr lang="en-US" altLang="ko-KR" sz="4400" dirty="0" smtClean="0">
                <a:solidFill>
                  <a:srgbClr val="2E6CA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4400" dirty="0" smtClean="0">
                <a:solidFill>
                  <a:srgbClr val="2E6CA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습도 </a:t>
            </a: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endParaRPr lang="ko-KR" altLang="en-US" sz="36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3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160" y="0"/>
            <a:ext cx="1219200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F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소개</a:t>
            </a:r>
            <a:endParaRPr lang="ko-KR" altLang="en-US" sz="20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757087"/>
            <a:ext cx="2001520" cy="6100914"/>
            <a:chOff x="0" y="560439"/>
            <a:chExt cx="1645920" cy="6297562"/>
          </a:xfrm>
          <a:solidFill>
            <a:srgbClr val="FFDEDE"/>
          </a:solidFill>
        </p:grpSpPr>
        <p:sp>
          <p:nvSpPr>
            <p:cNvPr id="6" name="직사각형 5"/>
            <p:cNvSpPr/>
            <p:nvPr/>
          </p:nvSpPr>
          <p:spPr>
            <a:xfrm>
              <a:off x="0" y="560439"/>
              <a:ext cx="853440" cy="6297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DED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0160" y="560439"/>
              <a:ext cx="1635760" cy="6297561"/>
            </a:xfrm>
            <a:prstGeom prst="roundRect">
              <a:avLst>
                <a:gd name="adj" fmla="val 353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DEDE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160" y="1023622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56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28401" y="1889336"/>
            <a:ext cx="31577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FFAB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</a:t>
            </a:r>
            <a:endParaRPr lang="en-US" altLang="ko-KR" sz="3600" dirty="0" smtClean="0">
              <a:solidFill>
                <a:srgbClr val="FFAB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 smtClean="0">
                <a:solidFill>
                  <a:srgbClr val="FFAB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아기 상태</a:t>
            </a:r>
            <a:endParaRPr lang="en-US" altLang="ko-KR" sz="3600" dirty="0" smtClean="0">
              <a:solidFill>
                <a:srgbClr val="FFAB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</a:t>
            </a:r>
            <a:r>
              <a:rPr lang="en-US" altLang="ko-KR" sz="44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44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</a:t>
            </a:r>
            <a:r>
              <a:rPr lang="ko-KR" altLang="en-US" sz="3600" dirty="0" smtClean="0">
                <a:solidFill>
                  <a:srgbClr val="FFAB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</a:t>
            </a:r>
            <a:endParaRPr lang="ko-KR" altLang="en-US" sz="3600" dirty="0">
              <a:solidFill>
                <a:srgbClr val="FFAB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401" y="4280914"/>
            <a:ext cx="883844" cy="10256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054571" y="4126328"/>
            <a:ext cx="31577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위험 상황 </a:t>
            </a:r>
            <a:r>
              <a:rPr lang="ko-KR" altLang="en-US" sz="3600" dirty="0" smtClean="0">
                <a:solidFill>
                  <a:srgbClr val="FFAB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</a:t>
            </a:r>
            <a:endParaRPr lang="en-US" altLang="ko-KR" sz="3600" dirty="0" smtClean="0">
              <a:solidFill>
                <a:srgbClr val="FFABA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 smtClean="0">
                <a:solidFill>
                  <a:srgbClr val="FFAB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부모에게 </a:t>
            </a:r>
            <a:r>
              <a:rPr lang="ko-KR" altLang="en-US" sz="4400" dirty="0" err="1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알람</a:t>
            </a:r>
            <a:endParaRPr lang="ko-KR" altLang="en-US" sz="44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235393" y="842596"/>
            <a:ext cx="5596270" cy="5962405"/>
            <a:chOff x="4308033" y="842596"/>
            <a:chExt cx="5596270" cy="5962405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033" y="1640817"/>
              <a:ext cx="2493267" cy="461348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360" y="1574804"/>
              <a:ext cx="2528943" cy="4679502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7305" y="842596"/>
              <a:ext cx="3218967" cy="5962405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1878" flipH="1">
            <a:off x="5721836" y="1160864"/>
            <a:ext cx="2183244" cy="219351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60" y="2038689"/>
            <a:ext cx="1991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분석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알람</a:t>
            </a:r>
            <a:endParaRPr lang="ko-KR" altLang="en-US" sz="28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76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92597" y="0"/>
            <a:ext cx="12294757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677869" y="1608442"/>
            <a:ext cx="76829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바로 </a:t>
            </a:r>
            <a:r>
              <a:rPr lang="ko-KR" altLang="en-US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눕혀 재워야 합니다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엎드려</a:t>
            </a:r>
            <a:r>
              <a:rPr lang="en-US" altLang="ko-KR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잠드는 것을 방지 해야합니다</a:t>
            </a:r>
            <a:r>
              <a:rPr lang="en-US" altLang="ko-KR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F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081729" y="363792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586598" y="363792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0" y="757087"/>
            <a:ext cx="2001520" cy="6100914"/>
            <a:chOff x="0" y="560439"/>
            <a:chExt cx="1645920" cy="6297562"/>
          </a:xfrm>
          <a:solidFill>
            <a:srgbClr val="FFDEDE"/>
          </a:solidFill>
        </p:grpSpPr>
        <p:sp>
          <p:nvSpPr>
            <p:cNvPr id="12" name="직사각형 11"/>
            <p:cNvSpPr/>
            <p:nvPr/>
          </p:nvSpPr>
          <p:spPr>
            <a:xfrm>
              <a:off x="0" y="560439"/>
              <a:ext cx="853440" cy="6297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DED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0160" y="560439"/>
              <a:ext cx="1635760" cy="6297561"/>
            </a:xfrm>
            <a:prstGeom prst="roundRect">
              <a:avLst>
                <a:gd name="adj" fmla="val 353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DED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160" y="1023622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56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60" y="2038689"/>
            <a:ext cx="1991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분석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알람</a:t>
            </a:r>
            <a:endParaRPr lang="ko-KR" altLang="en-US" sz="28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4" t="49372"/>
          <a:stretch/>
        </p:blipFill>
        <p:spPr>
          <a:xfrm>
            <a:off x="5269246" y="2951860"/>
            <a:ext cx="6335880" cy="34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160" y="0"/>
            <a:ext cx="1219200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F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소개</a:t>
            </a:r>
            <a:endParaRPr lang="ko-KR" altLang="en-US" sz="20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757087"/>
            <a:ext cx="2001520" cy="6100914"/>
            <a:chOff x="0" y="560439"/>
            <a:chExt cx="1645920" cy="6297562"/>
          </a:xfrm>
          <a:solidFill>
            <a:srgbClr val="FFDEDE"/>
          </a:solidFill>
        </p:grpSpPr>
        <p:sp>
          <p:nvSpPr>
            <p:cNvPr id="6" name="직사각형 5"/>
            <p:cNvSpPr/>
            <p:nvPr/>
          </p:nvSpPr>
          <p:spPr>
            <a:xfrm>
              <a:off x="0" y="560439"/>
              <a:ext cx="853440" cy="6297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DED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0160" y="560439"/>
              <a:ext cx="1635760" cy="6297561"/>
            </a:xfrm>
            <a:prstGeom prst="roundRect">
              <a:avLst>
                <a:gd name="adj" fmla="val 353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DEDE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160" y="1023622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56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60" y="2038689"/>
            <a:ext cx="1991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분석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알람</a:t>
            </a:r>
            <a:endParaRPr lang="ko-KR" altLang="en-US" sz="28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55" y="1716984"/>
            <a:ext cx="1544275" cy="155574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5517" y="2171689"/>
            <a:ext cx="3401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뒤집어진 상태</a:t>
            </a:r>
            <a:endParaRPr lang="en-US" altLang="ko-KR" sz="4800" dirty="0" smtClean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24199" y="3604313"/>
            <a:ext cx="354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뒤집기 시</a:t>
            </a:r>
            <a:endParaRPr lang="en-US" altLang="ko-KR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94801" y="3604313"/>
            <a:ext cx="165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</a:t>
            </a:r>
            <a:r>
              <a:rPr lang="ko-KR" altLang="en-US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알람</a:t>
            </a:r>
            <a:endParaRPr lang="en-US" altLang="ko-KR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94801" y="4620753"/>
            <a:ext cx="177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 </a:t>
            </a:r>
            <a:r>
              <a:rPr lang="ko-KR" altLang="en-US" sz="3600" dirty="0" err="1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알람</a:t>
            </a:r>
            <a:endParaRPr lang="en-US" altLang="ko-KR" sz="3600" dirty="0" smtClean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24199" y="4620753"/>
            <a:ext cx="380160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뒤집기 지속 시 </a:t>
            </a:r>
            <a:endParaRPr lang="en-US" altLang="ko-KR" sz="3600" dirty="0" smtClean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</a:t>
            </a:r>
            <a:r>
              <a:rPr lang="ko-KR" altLang="en-US" sz="28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 이상</a:t>
            </a:r>
            <a:r>
              <a:rPr lang="en-US" altLang="ko-KR" sz="28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424065" y="842596"/>
            <a:ext cx="3218967" cy="5962405"/>
            <a:chOff x="2424065" y="842596"/>
            <a:chExt cx="3218967" cy="596240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065" y="842596"/>
              <a:ext cx="3218967" cy="596240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471" y="1827336"/>
              <a:ext cx="2277894" cy="4049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40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160" y="0"/>
            <a:ext cx="1219200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소개</a:t>
            </a:r>
            <a:endParaRPr lang="ko-KR" altLang="en-US" sz="20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757087"/>
            <a:ext cx="2001520" cy="6100914"/>
            <a:chOff x="0" y="560439"/>
            <a:chExt cx="1645920" cy="6297562"/>
          </a:xfrm>
        </p:grpSpPr>
        <p:sp>
          <p:nvSpPr>
            <p:cNvPr id="6" name="직사각형 5"/>
            <p:cNvSpPr/>
            <p:nvPr/>
          </p:nvSpPr>
          <p:spPr>
            <a:xfrm>
              <a:off x="0" y="560439"/>
              <a:ext cx="853440" cy="6297562"/>
            </a:xfrm>
            <a:prstGeom prst="rect">
              <a:avLst/>
            </a:prstGeom>
            <a:solidFill>
              <a:srgbClr val="C5E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0160" y="560439"/>
              <a:ext cx="1635760" cy="6297561"/>
            </a:xfrm>
            <a:prstGeom prst="roundRect">
              <a:avLst>
                <a:gd name="adj" fmla="val 35301"/>
              </a:avLst>
            </a:prstGeom>
            <a:solidFill>
              <a:srgbClr val="C5E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160" y="1023622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56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chemeClr val="accent6">
                    <a:lumMod val="7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271987" y="960549"/>
            <a:ext cx="5545470" cy="5956308"/>
            <a:chOff x="4318193" y="855148"/>
            <a:chExt cx="5545470" cy="5956308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193" y="1640817"/>
              <a:ext cx="2493267" cy="4613489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367" y="1617462"/>
              <a:ext cx="2480296" cy="459418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499" y="855148"/>
              <a:ext cx="3218967" cy="5956308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0160" y="2038689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울음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50800" dir="5400000" sx="105000" sy="105000" algn="ctr" rotWithShape="0">
                  <a:schemeClr val="accent6">
                    <a:lumMod val="7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통계</a:t>
            </a:r>
            <a:endParaRPr lang="ko-KR" altLang="en-US" sz="28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chemeClr val="accent6">
                    <a:lumMod val="7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94442" y="1755834"/>
            <a:ext cx="34601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일자별</a:t>
            </a:r>
            <a:endParaRPr lang="en-US" altLang="ko-KR" sz="3600" dirty="0" smtClean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아기 울음 횟수</a:t>
            </a:r>
            <a:endParaRPr lang="en-US" altLang="ko-KR" sz="3600" dirty="0" smtClean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 smtClean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</a:t>
            </a:r>
            <a:r>
              <a:rPr lang="ko-KR" altLang="en-US" sz="36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</a:t>
            </a:r>
            <a:endParaRPr lang="ko-KR" altLang="en-US" sz="36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88458">
            <a:off x="5190628" y="540078"/>
            <a:ext cx="2469857" cy="246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160" y="0"/>
            <a:ext cx="1219200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소개</a:t>
            </a:r>
            <a:endParaRPr lang="ko-KR" altLang="en-US" sz="20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757087"/>
            <a:ext cx="2001520" cy="6100914"/>
            <a:chOff x="0" y="560439"/>
            <a:chExt cx="1645920" cy="6297562"/>
          </a:xfrm>
        </p:grpSpPr>
        <p:sp>
          <p:nvSpPr>
            <p:cNvPr id="6" name="직사각형 5"/>
            <p:cNvSpPr/>
            <p:nvPr/>
          </p:nvSpPr>
          <p:spPr>
            <a:xfrm>
              <a:off x="0" y="560439"/>
              <a:ext cx="853440" cy="6297562"/>
            </a:xfrm>
            <a:prstGeom prst="rect">
              <a:avLst/>
            </a:prstGeom>
            <a:solidFill>
              <a:srgbClr val="C5E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0160" y="560439"/>
              <a:ext cx="1635760" cy="6297561"/>
            </a:xfrm>
            <a:prstGeom prst="roundRect">
              <a:avLst>
                <a:gd name="adj" fmla="val 35301"/>
              </a:avLst>
            </a:prstGeom>
            <a:solidFill>
              <a:srgbClr val="C5E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160" y="1023622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56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chemeClr val="accent6">
                    <a:lumMod val="7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470565" y="901692"/>
            <a:ext cx="5545470" cy="5956308"/>
            <a:chOff x="4318193" y="855148"/>
            <a:chExt cx="5545470" cy="5956308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193" y="1640817"/>
              <a:ext cx="2493267" cy="4613489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367" y="1617462"/>
              <a:ext cx="2480296" cy="4594185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499" y="855148"/>
              <a:ext cx="3218967" cy="5956308"/>
            </a:xfrm>
            <a:prstGeom prst="rect">
              <a:avLst/>
            </a:prstGeom>
          </p:spPr>
        </p:pic>
      </p:grpSp>
      <p:cxnSp>
        <p:nvCxnSpPr>
          <p:cNvPr id="14" name="직선 연결선 13"/>
          <p:cNvCxnSpPr/>
          <p:nvPr/>
        </p:nvCxnSpPr>
        <p:spPr>
          <a:xfrm flipV="1">
            <a:off x="6354929" y="3718560"/>
            <a:ext cx="2326693" cy="615198"/>
          </a:xfrm>
          <a:prstGeom prst="line">
            <a:avLst/>
          </a:prstGeom>
          <a:ln w="254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354929" y="5344913"/>
            <a:ext cx="2347013" cy="610992"/>
          </a:xfrm>
          <a:prstGeom prst="line">
            <a:avLst/>
          </a:prstGeom>
          <a:ln w="254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8640982" y="3795051"/>
            <a:ext cx="1821278" cy="2154436"/>
            <a:chOff x="8894982" y="3784891"/>
            <a:chExt cx="1821278" cy="2154436"/>
          </a:xfrm>
        </p:grpSpPr>
        <p:sp>
          <p:nvSpPr>
            <p:cNvPr id="37" name="TextBox 36"/>
            <p:cNvSpPr txBox="1"/>
            <p:nvPr/>
          </p:nvSpPr>
          <p:spPr>
            <a:xfrm>
              <a:off x="8894982" y="3784891"/>
              <a:ext cx="1821278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 smtClean="0">
                  <a:solidFill>
                    <a:schemeClr val="accent6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배고픔</a:t>
              </a:r>
              <a:endParaRPr lang="en-US" altLang="ko-KR" sz="2600" dirty="0" smtClean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1000" dirty="0">
                <a:solidFill>
                  <a:srgbClr val="96959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600" dirty="0" smtClean="0">
                  <a:solidFill>
                    <a:schemeClr val="accent6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아픔</a:t>
              </a:r>
              <a:endParaRPr lang="en-US" altLang="ko-KR" sz="2600" dirty="0" smtClean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1000" dirty="0">
                <a:solidFill>
                  <a:srgbClr val="96959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600" dirty="0" smtClean="0">
                  <a:solidFill>
                    <a:schemeClr val="accent6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기저귀 교체</a:t>
              </a:r>
              <a:endParaRPr lang="en-US" altLang="ko-KR" sz="2600" dirty="0" smtClean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1000" dirty="0">
                <a:solidFill>
                  <a:srgbClr val="96959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600" dirty="0" smtClean="0">
                  <a:solidFill>
                    <a:schemeClr val="accent6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기타</a:t>
              </a:r>
              <a:endParaRPr lang="en-US" altLang="ko-KR" sz="2600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949055" y="4286250"/>
              <a:ext cx="1736725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8955942" y="4823864"/>
              <a:ext cx="1739998" cy="14836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8949055" y="5372100"/>
              <a:ext cx="1736725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/>
          <p:cNvSpPr/>
          <p:nvPr/>
        </p:nvSpPr>
        <p:spPr>
          <a:xfrm>
            <a:off x="8691782" y="3718560"/>
            <a:ext cx="1739998" cy="2230927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8552815" y="2113596"/>
            <a:ext cx="34601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울음 원인</a:t>
            </a:r>
            <a:endParaRPr lang="en-US" altLang="ko-KR" sz="3600" dirty="0" smtClean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 smtClean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r>
              <a:rPr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ko-KR" altLang="en-US" sz="36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160" y="2038689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울음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50800" dir="5400000" sx="105000" sy="105000" algn="ctr" rotWithShape="0">
                  <a:schemeClr val="accent6">
                    <a:lumMod val="7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통계</a:t>
            </a:r>
            <a:endParaRPr lang="ko-KR" altLang="en-US" sz="28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chemeClr val="accent6">
                    <a:lumMod val="7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1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160" y="0"/>
            <a:ext cx="1219200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소개</a:t>
            </a:r>
            <a:endParaRPr lang="ko-KR" altLang="en-US" sz="20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757087"/>
            <a:ext cx="2001520" cy="6100914"/>
            <a:chOff x="0" y="560439"/>
            <a:chExt cx="1645920" cy="6297562"/>
          </a:xfrm>
        </p:grpSpPr>
        <p:sp>
          <p:nvSpPr>
            <p:cNvPr id="6" name="직사각형 5"/>
            <p:cNvSpPr/>
            <p:nvPr/>
          </p:nvSpPr>
          <p:spPr>
            <a:xfrm>
              <a:off x="0" y="560439"/>
              <a:ext cx="853440" cy="6297562"/>
            </a:xfrm>
            <a:prstGeom prst="rect">
              <a:avLst/>
            </a:prstGeom>
            <a:solidFill>
              <a:srgbClr val="C5E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0160" y="560439"/>
              <a:ext cx="1635760" cy="6297561"/>
            </a:xfrm>
            <a:prstGeom prst="roundRect">
              <a:avLst>
                <a:gd name="adj" fmla="val 35301"/>
              </a:avLst>
            </a:prstGeom>
            <a:solidFill>
              <a:srgbClr val="C5E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160" y="1023622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56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chemeClr val="accent6">
                    <a:lumMod val="7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41507" y="763902"/>
            <a:ext cx="3218967" cy="5956308"/>
            <a:chOff x="7512499" y="855148"/>
            <a:chExt cx="3218967" cy="59563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499" y="855148"/>
              <a:ext cx="3218967" cy="595630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4548" y="1847080"/>
              <a:ext cx="2283053" cy="405876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38" y="2255836"/>
            <a:ext cx="3801565" cy="13400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437120" y="2255836"/>
            <a:ext cx="3882183" cy="1432244"/>
          </a:xfrm>
          <a:prstGeom prst="roundRect">
            <a:avLst/>
          </a:prstGeom>
          <a:noFill/>
          <a:ln w="254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437120" y="3860800"/>
            <a:ext cx="396003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동개월</a:t>
            </a:r>
            <a:r>
              <a:rPr lang="ko-KR" altLang="en-US" sz="36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수 유아와</a:t>
            </a:r>
            <a:endParaRPr lang="en-US" altLang="ko-KR" sz="3600" dirty="0" smtClean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 smtClean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 분석 데이터</a:t>
            </a:r>
            <a:r>
              <a:rPr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</a:t>
            </a:r>
            <a:endParaRPr lang="ko-KR" altLang="en-US" sz="36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35" y="1755833"/>
            <a:ext cx="2213914" cy="4058761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V="1">
            <a:off x="5426554" y="2387600"/>
            <a:ext cx="1929286" cy="2269678"/>
          </a:xfrm>
          <a:prstGeom prst="line">
            <a:avLst/>
          </a:prstGeom>
          <a:ln w="254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426554" y="5205172"/>
            <a:ext cx="2061366" cy="444037"/>
          </a:xfrm>
          <a:prstGeom prst="line">
            <a:avLst/>
          </a:prstGeom>
          <a:ln w="254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160" y="2038689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울음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50800" dir="5400000" sx="105000" sy="105000" algn="ctr" rotWithShape="0">
                  <a:schemeClr val="accent6">
                    <a:lumMod val="7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chemeClr val="accent6">
                      <a:lumMod val="75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통계</a:t>
            </a:r>
            <a:endParaRPr lang="ko-KR" altLang="en-US" sz="2800" dirty="0">
              <a:solidFill>
                <a:schemeClr val="bg1"/>
              </a:solidFill>
              <a:effectLst>
                <a:outerShdw blurRad="50800" dist="50800" dir="5400000" sx="105000" sy="105000" algn="ctr" rotWithShape="0">
                  <a:schemeClr val="accent6">
                    <a:lumMod val="75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1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8A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8AA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소개</a:t>
            </a:r>
            <a:endParaRPr lang="ko-KR" altLang="en-US" sz="20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65" y="3131339"/>
            <a:ext cx="909978" cy="909978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810171" y="3565125"/>
            <a:ext cx="2430527" cy="2430527"/>
            <a:chOff x="705997" y="2430798"/>
            <a:chExt cx="2430527" cy="2430527"/>
          </a:xfrm>
        </p:grpSpPr>
        <p:sp>
          <p:nvSpPr>
            <p:cNvPr id="23" name="타원 22"/>
            <p:cNvSpPr/>
            <p:nvPr/>
          </p:nvSpPr>
          <p:spPr>
            <a:xfrm>
              <a:off x="705997" y="2430798"/>
              <a:ext cx="2430527" cy="24305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8" t="8105" r="25132" b="11669"/>
            <a:stretch/>
          </p:blipFill>
          <p:spPr>
            <a:xfrm>
              <a:off x="1169123" y="2765833"/>
              <a:ext cx="1464988" cy="1633216"/>
            </a:xfrm>
            <a:prstGeom prst="rect">
              <a:avLst/>
            </a:prstGeom>
          </p:spPr>
        </p:pic>
      </p:grpSp>
      <p:cxnSp>
        <p:nvCxnSpPr>
          <p:cNvPr id="54" name="직선 화살표 연결선 53"/>
          <p:cNvCxnSpPr/>
          <p:nvPr/>
        </p:nvCxnSpPr>
        <p:spPr>
          <a:xfrm>
            <a:off x="3240697" y="4779793"/>
            <a:ext cx="1574731" cy="0"/>
          </a:xfrm>
          <a:prstGeom prst="straightConnector1">
            <a:avLst/>
          </a:prstGeom>
          <a:ln w="104775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4815428" y="3565125"/>
            <a:ext cx="2430528" cy="2430527"/>
            <a:chOff x="3939596" y="2430798"/>
            <a:chExt cx="2430528" cy="2430527"/>
          </a:xfrm>
        </p:grpSpPr>
        <p:sp>
          <p:nvSpPr>
            <p:cNvPr id="30" name="타원 29"/>
            <p:cNvSpPr/>
            <p:nvPr/>
          </p:nvSpPr>
          <p:spPr>
            <a:xfrm>
              <a:off x="3939596" y="2430798"/>
              <a:ext cx="2430528" cy="24305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199" y="2504571"/>
              <a:ext cx="1172339" cy="116575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878" y="3856708"/>
              <a:ext cx="431576" cy="43157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212" y="3745047"/>
              <a:ext cx="654899" cy="65489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538" y="3856321"/>
              <a:ext cx="432351" cy="43235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368" y="3828554"/>
              <a:ext cx="487884" cy="487885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4345661" y="3646061"/>
              <a:ext cx="15930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endCxn id="4" idx="0"/>
            </p:cNvCxnSpPr>
            <p:nvPr/>
          </p:nvCxnSpPr>
          <p:spPr>
            <a:xfrm>
              <a:off x="4345661" y="3646061"/>
              <a:ext cx="1" cy="989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798666" y="3646061"/>
              <a:ext cx="1" cy="989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380309" y="3646061"/>
              <a:ext cx="1" cy="989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935020" y="3646061"/>
              <a:ext cx="1" cy="989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148733" y="3577858"/>
              <a:ext cx="1" cy="676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8820687" y="3530725"/>
            <a:ext cx="2430527" cy="2430527"/>
            <a:chOff x="8053991" y="2430798"/>
            <a:chExt cx="2430527" cy="2430527"/>
          </a:xfrm>
        </p:grpSpPr>
        <p:sp>
          <p:nvSpPr>
            <p:cNvPr id="49" name="타원 48"/>
            <p:cNvSpPr/>
            <p:nvPr/>
          </p:nvSpPr>
          <p:spPr>
            <a:xfrm>
              <a:off x="8053991" y="2430798"/>
              <a:ext cx="2430527" cy="24305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2010" y="2595224"/>
              <a:ext cx="1965267" cy="1965267"/>
            </a:xfrm>
            <a:prstGeom prst="rect">
              <a:avLst/>
            </a:prstGeom>
          </p:spPr>
        </p:pic>
      </p:grpSp>
      <p:cxnSp>
        <p:nvCxnSpPr>
          <p:cNvPr id="59" name="직선 화살표 연결선 58"/>
          <p:cNvCxnSpPr/>
          <p:nvPr/>
        </p:nvCxnSpPr>
        <p:spPr>
          <a:xfrm>
            <a:off x="7245956" y="4779793"/>
            <a:ext cx="1574731" cy="0"/>
          </a:xfrm>
          <a:prstGeom prst="straightConnector1">
            <a:avLst/>
          </a:prstGeom>
          <a:ln w="104775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7245956" y="5125233"/>
            <a:ext cx="1127997" cy="0"/>
          </a:xfrm>
          <a:prstGeom prst="straightConnector1">
            <a:avLst/>
          </a:prstGeom>
          <a:ln w="104775">
            <a:solidFill>
              <a:srgbClr val="C8E4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658770" y="4316580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YES</a:t>
            </a:r>
            <a:endParaRPr lang="ko-KR" altLang="en-US" sz="20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742801" y="5174433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8E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</a:t>
            </a:r>
            <a:endParaRPr lang="ko-KR" altLang="en-US" sz="2000" dirty="0">
              <a:solidFill>
                <a:srgbClr val="C8E4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329311" y="3131339"/>
            <a:ext cx="5902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dirty="0" smtClean="0">
                <a:solidFill>
                  <a:srgbClr val="E6394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5600" dirty="0">
              <a:solidFill>
                <a:srgbClr val="E6394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2005791" y="5995652"/>
            <a:ext cx="0" cy="582634"/>
          </a:xfrm>
          <a:prstGeom prst="straightConnector1">
            <a:avLst/>
          </a:prstGeom>
          <a:ln w="104775">
            <a:solidFill>
              <a:srgbClr val="C8E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8355538" y="5074433"/>
            <a:ext cx="18415" cy="1503853"/>
          </a:xfrm>
          <a:prstGeom prst="straightConnector1">
            <a:avLst/>
          </a:prstGeom>
          <a:ln w="104775">
            <a:solidFill>
              <a:srgbClr val="C8E4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2005791" y="6527313"/>
            <a:ext cx="6368162" cy="0"/>
          </a:xfrm>
          <a:prstGeom prst="straightConnector1">
            <a:avLst/>
          </a:prstGeom>
          <a:ln w="104775">
            <a:solidFill>
              <a:srgbClr val="C8E4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9984979" y="2579106"/>
            <a:ext cx="11795" cy="963262"/>
          </a:xfrm>
          <a:prstGeom prst="straightConnector1">
            <a:avLst/>
          </a:prstGeom>
          <a:ln w="104775">
            <a:solidFill>
              <a:srgbClr val="FF8F8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1971040" y="2626644"/>
            <a:ext cx="8068738" cy="0"/>
          </a:xfrm>
          <a:prstGeom prst="straightConnector1">
            <a:avLst/>
          </a:prstGeom>
          <a:ln w="104775">
            <a:solidFill>
              <a:srgbClr val="FF8F8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013859" y="2626644"/>
            <a:ext cx="1" cy="938481"/>
          </a:xfrm>
          <a:prstGeom prst="straightConnector1">
            <a:avLst/>
          </a:prstGeom>
          <a:ln w="104775">
            <a:solidFill>
              <a:srgbClr val="FF8F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4782370" y="840706"/>
            <a:ext cx="2430527" cy="24305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44" y="1023774"/>
            <a:ext cx="2056474" cy="2272945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45929" y="719099"/>
            <a:ext cx="38245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6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</a:t>
            </a:r>
            <a:r>
              <a:rPr lang="en-US" altLang="ko-KR" sz="56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FLOW</a:t>
            </a:r>
            <a:endParaRPr lang="ko-KR" altLang="en-US" sz="560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3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ㅇ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8A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8AA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소개</a:t>
            </a:r>
            <a:endParaRPr lang="ko-KR" altLang="en-US" sz="20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1603" y="719099"/>
            <a:ext cx="39248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6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</a:t>
            </a:r>
            <a:r>
              <a:rPr lang="en-US" altLang="ko-KR" sz="56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</a:t>
            </a:r>
          </a:p>
          <a:p>
            <a:pPr algn="ctr"/>
            <a:r>
              <a:rPr lang="en-US" altLang="ko-KR" sz="760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</a:t>
            </a:r>
            <a:r>
              <a:rPr lang="ko-KR" altLang="en-US" sz="7600" dirty="0" err="1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토닥이</a:t>
            </a:r>
            <a:r>
              <a:rPr lang="en-US" altLang="ko-KR" sz="760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</a:t>
            </a:r>
            <a:endParaRPr lang="ko-KR" altLang="en-US" sz="760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65655" y="2987529"/>
            <a:ext cx="4571772" cy="3984489"/>
            <a:chOff x="6582004" y="3030347"/>
            <a:chExt cx="4571772" cy="3984489"/>
          </a:xfrm>
        </p:grpSpPr>
        <p:grpSp>
          <p:nvGrpSpPr>
            <p:cNvPr id="17" name="그룹 16"/>
            <p:cNvGrpSpPr/>
            <p:nvPr/>
          </p:nvGrpSpPr>
          <p:grpSpPr>
            <a:xfrm>
              <a:off x="6582004" y="3113818"/>
              <a:ext cx="4571772" cy="3744182"/>
              <a:chOff x="6515329" y="3113818"/>
              <a:chExt cx="4571772" cy="3744182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139" b="99109" l="3066" r="96204">
                            <a14:foregroundMark x1="34307" y1="26025" x2="32263" y2="41711"/>
                            <a14:foregroundMark x1="43796" y1="23173" x2="25839" y2="68984"/>
                            <a14:foregroundMark x1="52993" y1="39216" x2="24234" y2="75045"/>
                            <a14:foregroundMark x1="62044" y1="32977" x2="43212" y2="67023"/>
                            <a14:foregroundMark x1="70657" y1="25134" x2="52117" y2="64706"/>
                            <a14:foregroundMark x1="67007" y1="31551" x2="58394" y2="61497"/>
                            <a14:foregroundMark x1="54745" y1="25134" x2="36204" y2="55080"/>
                            <a14:foregroundMark x1="57664" y1="22103" x2="29781" y2="47594"/>
                            <a14:foregroundMark x1="47883" y1="13547" x2="14015" y2="53119"/>
                            <a14:foregroundMark x1="25985" y1="34225" x2="7299" y2="60784"/>
                            <a14:foregroundMark x1="6131" y1="64528" x2="29489" y2="95722"/>
                            <a14:foregroundMark x1="86569" y1="37968" x2="52409" y2="90018"/>
                            <a14:foregroundMark x1="50073" y1="11943" x2="64672" y2="8200"/>
                            <a14:foregroundMark x1="90219" y1="28520" x2="91825" y2="32620"/>
                            <a14:foregroundMark x1="65401" y1="10339" x2="81752" y2="35829"/>
                            <a14:foregroundMark x1="54599" y1="7130" x2="59416" y2="5526"/>
                            <a14:foregroundMark x1="36204" y1="65954" x2="33285" y2="92870"/>
                            <a14:foregroundMark x1="51387" y1="90196" x2="45109" y2="97326"/>
                            <a14:backgroundMark x1="30803" y1="22103" x2="33723" y2="18717"/>
                            <a14:backgroundMark x1="43504" y1="8200" x2="44818" y2="9804"/>
                            <a14:backgroundMark x1="4088" y1="76114" x2="18686" y2="95187"/>
                            <a14:backgroundMark x1="4672" y1="53298" x2="5985" y2="53832"/>
                            <a14:backgroundMark x1="27591" y1="11052" x2="6715" y2="37255"/>
                            <a14:backgroundMark x1="876" y1="50089" x2="4088" y2="55793"/>
                            <a14:backgroundMark x1="71971" y1="5348" x2="90073" y2="4635"/>
                            <a14:backgroundMark x1="38540" y1="4991" x2="51971" y2="3565"/>
                            <a14:backgroundMark x1="52993" y1="3030" x2="69927" y2="23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5329" y="3113818"/>
                <a:ext cx="4571772" cy="3744182"/>
              </a:xfrm>
              <a:prstGeom prst="rect">
                <a:avLst/>
              </a:prstGeom>
            </p:spPr>
          </p:pic>
          <p:sp>
            <p:nvSpPr>
              <p:cNvPr id="18" name="직사각형 17"/>
              <p:cNvSpPr/>
              <p:nvPr/>
            </p:nvSpPr>
            <p:spPr>
              <a:xfrm rot="18282198">
                <a:off x="10200271" y="3468278"/>
                <a:ext cx="262717" cy="959120"/>
              </a:xfrm>
              <a:custGeom>
                <a:avLst/>
                <a:gdLst>
                  <a:gd name="connsiteX0" fmla="*/ 0 w 262717"/>
                  <a:gd name="connsiteY0" fmla="*/ 0 h 811703"/>
                  <a:gd name="connsiteX1" fmla="*/ 262717 w 262717"/>
                  <a:gd name="connsiteY1" fmla="*/ 0 h 811703"/>
                  <a:gd name="connsiteX2" fmla="*/ 262717 w 262717"/>
                  <a:gd name="connsiteY2" fmla="*/ 811703 h 811703"/>
                  <a:gd name="connsiteX3" fmla="*/ 0 w 262717"/>
                  <a:gd name="connsiteY3" fmla="*/ 811703 h 811703"/>
                  <a:gd name="connsiteX4" fmla="*/ 0 w 262717"/>
                  <a:gd name="connsiteY4" fmla="*/ 0 h 811703"/>
                  <a:gd name="connsiteX0" fmla="*/ 0 w 262717"/>
                  <a:gd name="connsiteY0" fmla="*/ 0 h 811703"/>
                  <a:gd name="connsiteX1" fmla="*/ 262717 w 262717"/>
                  <a:gd name="connsiteY1" fmla="*/ 0 h 811703"/>
                  <a:gd name="connsiteX2" fmla="*/ 206973 w 262717"/>
                  <a:gd name="connsiteY2" fmla="*/ 807052 h 811703"/>
                  <a:gd name="connsiteX3" fmla="*/ 0 w 262717"/>
                  <a:gd name="connsiteY3" fmla="*/ 811703 h 811703"/>
                  <a:gd name="connsiteX4" fmla="*/ 0 w 262717"/>
                  <a:gd name="connsiteY4" fmla="*/ 0 h 811703"/>
                  <a:gd name="connsiteX0" fmla="*/ 0 w 262717"/>
                  <a:gd name="connsiteY0" fmla="*/ 0 h 811703"/>
                  <a:gd name="connsiteX1" fmla="*/ 262717 w 262717"/>
                  <a:gd name="connsiteY1" fmla="*/ 0 h 811703"/>
                  <a:gd name="connsiteX2" fmla="*/ 206973 w 262717"/>
                  <a:gd name="connsiteY2" fmla="*/ 807052 h 811703"/>
                  <a:gd name="connsiteX3" fmla="*/ 0 w 262717"/>
                  <a:gd name="connsiteY3" fmla="*/ 811703 h 811703"/>
                  <a:gd name="connsiteX4" fmla="*/ 0 w 262717"/>
                  <a:gd name="connsiteY4" fmla="*/ 0 h 811703"/>
                  <a:gd name="connsiteX0" fmla="*/ 0 w 262717"/>
                  <a:gd name="connsiteY0" fmla="*/ 0 h 811703"/>
                  <a:gd name="connsiteX1" fmla="*/ 262717 w 262717"/>
                  <a:gd name="connsiteY1" fmla="*/ 0 h 811703"/>
                  <a:gd name="connsiteX2" fmla="*/ 126808 w 262717"/>
                  <a:gd name="connsiteY2" fmla="*/ 780822 h 811703"/>
                  <a:gd name="connsiteX3" fmla="*/ 0 w 262717"/>
                  <a:gd name="connsiteY3" fmla="*/ 811703 h 811703"/>
                  <a:gd name="connsiteX4" fmla="*/ 0 w 262717"/>
                  <a:gd name="connsiteY4" fmla="*/ 0 h 811703"/>
                  <a:gd name="connsiteX0" fmla="*/ 0 w 262717"/>
                  <a:gd name="connsiteY0" fmla="*/ 0 h 811703"/>
                  <a:gd name="connsiteX1" fmla="*/ 262717 w 262717"/>
                  <a:gd name="connsiteY1" fmla="*/ 0 h 811703"/>
                  <a:gd name="connsiteX2" fmla="*/ 189447 w 262717"/>
                  <a:gd name="connsiteY2" fmla="*/ 710119 h 811703"/>
                  <a:gd name="connsiteX3" fmla="*/ 0 w 262717"/>
                  <a:gd name="connsiteY3" fmla="*/ 811703 h 811703"/>
                  <a:gd name="connsiteX4" fmla="*/ 0 w 262717"/>
                  <a:gd name="connsiteY4" fmla="*/ 0 h 811703"/>
                  <a:gd name="connsiteX0" fmla="*/ 0 w 262717"/>
                  <a:gd name="connsiteY0" fmla="*/ 0 h 811703"/>
                  <a:gd name="connsiteX1" fmla="*/ 262717 w 262717"/>
                  <a:gd name="connsiteY1" fmla="*/ 0 h 811703"/>
                  <a:gd name="connsiteX2" fmla="*/ 189447 w 262717"/>
                  <a:gd name="connsiteY2" fmla="*/ 710119 h 811703"/>
                  <a:gd name="connsiteX3" fmla="*/ 0 w 262717"/>
                  <a:gd name="connsiteY3" fmla="*/ 811703 h 811703"/>
                  <a:gd name="connsiteX4" fmla="*/ 0 w 262717"/>
                  <a:gd name="connsiteY4" fmla="*/ 0 h 81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717" h="811703">
                    <a:moveTo>
                      <a:pt x="0" y="0"/>
                    </a:moveTo>
                    <a:lnTo>
                      <a:pt x="262717" y="0"/>
                    </a:lnTo>
                    <a:cubicBezTo>
                      <a:pt x="244136" y="269017"/>
                      <a:pt x="240456" y="282702"/>
                      <a:pt x="189447" y="710119"/>
                    </a:cubicBezTo>
                    <a:cubicBezTo>
                      <a:pt x="96583" y="771855"/>
                      <a:pt x="63149" y="777842"/>
                      <a:pt x="0" y="81170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 rot="2572279">
              <a:off x="7489297" y="3030347"/>
              <a:ext cx="2569074" cy="3984489"/>
            </a:xfrm>
            <a:custGeom>
              <a:avLst/>
              <a:gdLst>
                <a:gd name="connsiteX0" fmla="*/ 0 w 3086100"/>
                <a:gd name="connsiteY0" fmla="*/ 0 h 3219450"/>
                <a:gd name="connsiteX1" fmla="*/ 3086100 w 3086100"/>
                <a:gd name="connsiteY1" fmla="*/ 0 h 3219450"/>
                <a:gd name="connsiteX2" fmla="*/ 3086100 w 3086100"/>
                <a:gd name="connsiteY2" fmla="*/ 3219450 h 3219450"/>
                <a:gd name="connsiteX3" fmla="*/ 0 w 3086100"/>
                <a:gd name="connsiteY3" fmla="*/ 3219450 h 3219450"/>
                <a:gd name="connsiteX4" fmla="*/ 0 w 3086100"/>
                <a:gd name="connsiteY4" fmla="*/ 0 h 3219450"/>
                <a:gd name="connsiteX0" fmla="*/ 224953 w 3086100"/>
                <a:gd name="connsiteY0" fmla="*/ 0 h 3236970"/>
                <a:gd name="connsiteX1" fmla="*/ 3086100 w 3086100"/>
                <a:gd name="connsiteY1" fmla="*/ 17520 h 3236970"/>
                <a:gd name="connsiteX2" fmla="*/ 3086100 w 3086100"/>
                <a:gd name="connsiteY2" fmla="*/ 3236970 h 3236970"/>
                <a:gd name="connsiteX3" fmla="*/ 0 w 3086100"/>
                <a:gd name="connsiteY3" fmla="*/ 3236970 h 3236970"/>
                <a:gd name="connsiteX4" fmla="*/ 224953 w 3086100"/>
                <a:gd name="connsiteY4" fmla="*/ 0 h 3236970"/>
                <a:gd name="connsiteX0" fmla="*/ 224953 w 3086100"/>
                <a:gd name="connsiteY0" fmla="*/ 0 h 3236970"/>
                <a:gd name="connsiteX1" fmla="*/ 3086100 w 3086100"/>
                <a:gd name="connsiteY1" fmla="*/ 17520 h 3236970"/>
                <a:gd name="connsiteX2" fmla="*/ 3086100 w 3086100"/>
                <a:gd name="connsiteY2" fmla="*/ 3236970 h 3236970"/>
                <a:gd name="connsiteX3" fmla="*/ 0 w 3086100"/>
                <a:gd name="connsiteY3" fmla="*/ 3236970 h 3236970"/>
                <a:gd name="connsiteX4" fmla="*/ 224953 w 3086100"/>
                <a:gd name="connsiteY4" fmla="*/ 0 h 3236970"/>
                <a:gd name="connsiteX0" fmla="*/ 231164 w 3092311"/>
                <a:gd name="connsiteY0" fmla="*/ 0 h 3236970"/>
                <a:gd name="connsiteX1" fmla="*/ 3092311 w 3092311"/>
                <a:gd name="connsiteY1" fmla="*/ 17520 h 3236970"/>
                <a:gd name="connsiteX2" fmla="*/ 3092311 w 3092311"/>
                <a:gd name="connsiteY2" fmla="*/ 3236970 h 3236970"/>
                <a:gd name="connsiteX3" fmla="*/ 6211 w 3092311"/>
                <a:gd name="connsiteY3" fmla="*/ 3236970 h 3236970"/>
                <a:gd name="connsiteX4" fmla="*/ 231164 w 3092311"/>
                <a:gd name="connsiteY4" fmla="*/ 0 h 3236970"/>
                <a:gd name="connsiteX0" fmla="*/ 85293 w 2946440"/>
                <a:gd name="connsiteY0" fmla="*/ 0 h 3236970"/>
                <a:gd name="connsiteX1" fmla="*/ 2946440 w 2946440"/>
                <a:gd name="connsiteY1" fmla="*/ 17520 h 3236970"/>
                <a:gd name="connsiteX2" fmla="*/ 2946440 w 2946440"/>
                <a:gd name="connsiteY2" fmla="*/ 3236970 h 3236970"/>
                <a:gd name="connsiteX3" fmla="*/ 62650 w 2946440"/>
                <a:gd name="connsiteY3" fmla="*/ 3132338 h 3236970"/>
                <a:gd name="connsiteX4" fmla="*/ 85293 w 2946440"/>
                <a:gd name="connsiteY4" fmla="*/ 0 h 3236970"/>
                <a:gd name="connsiteX0" fmla="*/ 218516 w 3079663"/>
                <a:gd name="connsiteY0" fmla="*/ 0 h 3236970"/>
                <a:gd name="connsiteX1" fmla="*/ 3079663 w 3079663"/>
                <a:gd name="connsiteY1" fmla="*/ 17520 h 3236970"/>
                <a:gd name="connsiteX2" fmla="*/ 3079663 w 3079663"/>
                <a:gd name="connsiteY2" fmla="*/ 3236970 h 3236970"/>
                <a:gd name="connsiteX3" fmla="*/ 195873 w 3079663"/>
                <a:gd name="connsiteY3" fmla="*/ 3132338 h 3236970"/>
                <a:gd name="connsiteX4" fmla="*/ 218516 w 3079663"/>
                <a:gd name="connsiteY4" fmla="*/ 0 h 3236970"/>
                <a:gd name="connsiteX0" fmla="*/ 218516 w 3079663"/>
                <a:gd name="connsiteY0" fmla="*/ 0 h 3398901"/>
                <a:gd name="connsiteX1" fmla="*/ 3079663 w 3079663"/>
                <a:gd name="connsiteY1" fmla="*/ 17520 h 3398901"/>
                <a:gd name="connsiteX2" fmla="*/ 1865864 w 3079663"/>
                <a:gd name="connsiteY2" fmla="*/ 3398901 h 3398901"/>
                <a:gd name="connsiteX3" fmla="*/ 195873 w 3079663"/>
                <a:gd name="connsiteY3" fmla="*/ 3132338 h 3398901"/>
                <a:gd name="connsiteX4" fmla="*/ 218516 w 3079663"/>
                <a:gd name="connsiteY4" fmla="*/ 0 h 3398901"/>
                <a:gd name="connsiteX0" fmla="*/ 218516 w 3079663"/>
                <a:gd name="connsiteY0" fmla="*/ 0 h 3398901"/>
                <a:gd name="connsiteX1" fmla="*/ 3079663 w 3079663"/>
                <a:gd name="connsiteY1" fmla="*/ 17520 h 3398901"/>
                <a:gd name="connsiteX2" fmla="*/ 1865864 w 3079663"/>
                <a:gd name="connsiteY2" fmla="*/ 3398901 h 3398901"/>
                <a:gd name="connsiteX3" fmla="*/ 195873 w 3079663"/>
                <a:gd name="connsiteY3" fmla="*/ 3132338 h 3398901"/>
                <a:gd name="connsiteX4" fmla="*/ 218516 w 3079663"/>
                <a:gd name="connsiteY4" fmla="*/ 0 h 3398901"/>
                <a:gd name="connsiteX0" fmla="*/ 218516 w 3079663"/>
                <a:gd name="connsiteY0" fmla="*/ 0 h 3398901"/>
                <a:gd name="connsiteX1" fmla="*/ 3079663 w 3079663"/>
                <a:gd name="connsiteY1" fmla="*/ 17520 h 3398901"/>
                <a:gd name="connsiteX2" fmla="*/ 1865864 w 3079663"/>
                <a:gd name="connsiteY2" fmla="*/ 3398901 h 3398901"/>
                <a:gd name="connsiteX3" fmla="*/ 195873 w 3079663"/>
                <a:gd name="connsiteY3" fmla="*/ 3132338 h 3398901"/>
                <a:gd name="connsiteX4" fmla="*/ 218516 w 3079663"/>
                <a:gd name="connsiteY4" fmla="*/ 0 h 3398901"/>
                <a:gd name="connsiteX0" fmla="*/ 218516 w 3079663"/>
                <a:gd name="connsiteY0" fmla="*/ 0 h 3398901"/>
                <a:gd name="connsiteX1" fmla="*/ 3079663 w 3079663"/>
                <a:gd name="connsiteY1" fmla="*/ 17520 h 3398901"/>
                <a:gd name="connsiteX2" fmla="*/ 2929968 w 3079663"/>
                <a:gd name="connsiteY2" fmla="*/ 2374571 h 3398901"/>
                <a:gd name="connsiteX3" fmla="*/ 1865864 w 3079663"/>
                <a:gd name="connsiteY3" fmla="*/ 3398901 h 3398901"/>
                <a:gd name="connsiteX4" fmla="*/ 195873 w 3079663"/>
                <a:gd name="connsiteY4" fmla="*/ 3132338 h 3398901"/>
                <a:gd name="connsiteX5" fmla="*/ 218516 w 3079663"/>
                <a:gd name="connsiteY5" fmla="*/ 0 h 3398901"/>
                <a:gd name="connsiteX0" fmla="*/ 218516 w 3079663"/>
                <a:gd name="connsiteY0" fmla="*/ 0 h 3398261"/>
                <a:gd name="connsiteX1" fmla="*/ 3079663 w 3079663"/>
                <a:gd name="connsiteY1" fmla="*/ 17520 h 3398261"/>
                <a:gd name="connsiteX2" fmla="*/ 2929968 w 3079663"/>
                <a:gd name="connsiteY2" fmla="*/ 2374571 h 3398261"/>
                <a:gd name="connsiteX3" fmla="*/ 1848634 w 3079663"/>
                <a:gd name="connsiteY3" fmla="*/ 3398261 h 3398261"/>
                <a:gd name="connsiteX4" fmla="*/ 195873 w 3079663"/>
                <a:gd name="connsiteY4" fmla="*/ 3132338 h 3398261"/>
                <a:gd name="connsiteX5" fmla="*/ 218516 w 3079663"/>
                <a:gd name="connsiteY5" fmla="*/ 0 h 3398261"/>
                <a:gd name="connsiteX0" fmla="*/ 218516 w 2965796"/>
                <a:gd name="connsiteY0" fmla="*/ 443000 h 3841261"/>
                <a:gd name="connsiteX1" fmla="*/ 2410933 w 2965796"/>
                <a:gd name="connsiteY1" fmla="*/ 0 h 3841261"/>
                <a:gd name="connsiteX2" fmla="*/ 2929968 w 2965796"/>
                <a:gd name="connsiteY2" fmla="*/ 2817571 h 3841261"/>
                <a:gd name="connsiteX3" fmla="*/ 1848634 w 2965796"/>
                <a:gd name="connsiteY3" fmla="*/ 3841261 h 3841261"/>
                <a:gd name="connsiteX4" fmla="*/ 195873 w 2965796"/>
                <a:gd name="connsiteY4" fmla="*/ 3575338 h 3841261"/>
                <a:gd name="connsiteX5" fmla="*/ 218516 w 2965796"/>
                <a:gd name="connsiteY5" fmla="*/ 443000 h 3841261"/>
                <a:gd name="connsiteX0" fmla="*/ 218516 w 2965796"/>
                <a:gd name="connsiteY0" fmla="*/ 581610 h 3979871"/>
                <a:gd name="connsiteX1" fmla="*/ 2410933 w 2965796"/>
                <a:gd name="connsiteY1" fmla="*/ 138610 h 3979871"/>
                <a:gd name="connsiteX2" fmla="*/ 2929968 w 2965796"/>
                <a:gd name="connsiteY2" fmla="*/ 2956181 h 3979871"/>
                <a:gd name="connsiteX3" fmla="*/ 1848634 w 2965796"/>
                <a:gd name="connsiteY3" fmla="*/ 3979871 h 3979871"/>
                <a:gd name="connsiteX4" fmla="*/ 195873 w 2965796"/>
                <a:gd name="connsiteY4" fmla="*/ 3713948 h 3979871"/>
                <a:gd name="connsiteX5" fmla="*/ 218516 w 2965796"/>
                <a:gd name="connsiteY5" fmla="*/ 581610 h 3979871"/>
                <a:gd name="connsiteX0" fmla="*/ 218516 w 2965796"/>
                <a:gd name="connsiteY0" fmla="*/ 612590 h 4010851"/>
                <a:gd name="connsiteX1" fmla="*/ 2410933 w 2965796"/>
                <a:gd name="connsiteY1" fmla="*/ 169590 h 4010851"/>
                <a:gd name="connsiteX2" fmla="*/ 2929968 w 2965796"/>
                <a:gd name="connsiteY2" fmla="*/ 2987161 h 4010851"/>
                <a:gd name="connsiteX3" fmla="*/ 1848634 w 2965796"/>
                <a:gd name="connsiteY3" fmla="*/ 4010851 h 4010851"/>
                <a:gd name="connsiteX4" fmla="*/ 195873 w 2965796"/>
                <a:gd name="connsiteY4" fmla="*/ 3744928 h 4010851"/>
                <a:gd name="connsiteX5" fmla="*/ 218516 w 2965796"/>
                <a:gd name="connsiteY5" fmla="*/ 612590 h 4010851"/>
                <a:gd name="connsiteX0" fmla="*/ 218516 w 2608027"/>
                <a:gd name="connsiteY0" fmla="*/ 612590 h 4010851"/>
                <a:gd name="connsiteX1" fmla="*/ 2410933 w 2608027"/>
                <a:gd name="connsiteY1" fmla="*/ 169590 h 4010851"/>
                <a:gd name="connsiteX2" fmla="*/ 2554044 w 2608027"/>
                <a:gd name="connsiteY2" fmla="*/ 3352776 h 4010851"/>
                <a:gd name="connsiteX3" fmla="*/ 1848634 w 2608027"/>
                <a:gd name="connsiteY3" fmla="*/ 4010851 h 4010851"/>
                <a:gd name="connsiteX4" fmla="*/ 195873 w 2608027"/>
                <a:gd name="connsiteY4" fmla="*/ 3744928 h 4010851"/>
                <a:gd name="connsiteX5" fmla="*/ 218516 w 2608027"/>
                <a:gd name="connsiteY5" fmla="*/ 612590 h 4010851"/>
                <a:gd name="connsiteX0" fmla="*/ 218516 w 2647888"/>
                <a:gd name="connsiteY0" fmla="*/ 612590 h 4010851"/>
                <a:gd name="connsiteX1" fmla="*/ 2410933 w 2647888"/>
                <a:gd name="connsiteY1" fmla="*/ 169590 h 4010851"/>
                <a:gd name="connsiteX2" fmla="*/ 2554044 w 2647888"/>
                <a:gd name="connsiteY2" fmla="*/ 3352776 h 4010851"/>
                <a:gd name="connsiteX3" fmla="*/ 1848634 w 2647888"/>
                <a:gd name="connsiteY3" fmla="*/ 4010851 h 4010851"/>
                <a:gd name="connsiteX4" fmla="*/ 195873 w 2647888"/>
                <a:gd name="connsiteY4" fmla="*/ 3744928 h 4010851"/>
                <a:gd name="connsiteX5" fmla="*/ 218516 w 2647888"/>
                <a:gd name="connsiteY5" fmla="*/ 612590 h 4010851"/>
                <a:gd name="connsiteX0" fmla="*/ 218516 w 2583135"/>
                <a:gd name="connsiteY0" fmla="*/ 612590 h 4010851"/>
                <a:gd name="connsiteX1" fmla="*/ 2410933 w 2583135"/>
                <a:gd name="connsiteY1" fmla="*/ 169590 h 4010851"/>
                <a:gd name="connsiteX2" fmla="*/ 2554044 w 2583135"/>
                <a:gd name="connsiteY2" fmla="*/ 3352776 h 4010851"/>
                <a:gd name="connsiteX3" fmla="*/ 1848634 w 2583135"/>
                <a:gd name="connsiteY3" fmla="*/ 4010851 h 4010851"/>
                <a:gd name="connsiteX4" fmla="*/ 195873 w 2583135"/>
                <a:gd name="connsiteY4" fmla="*/ 3744928 h 4010851"/>
                <a:gd name="connsiteX5" fmla="*/ 218516 w 2583135"/>
                <a:gd name="connsiteY5" fmla="*/ 612590 h 4010851"/>
                <a:gd name="connsiteX0" fmla="*/ 218516 w 2596374"/>
                <a:gd name="connsiteY0" fmla="*/ 586228 h 3984489"/>
                <a:gd name="connsiteX1" fmla="*/ 2474426 w 2596374"/>
                <a:gd name="connsiteY1" fmla="*/ 175782 h 3984489"/>
                <a:gd name="connsiteX2" fmla="*/ 2554044 w 2596374"/>
                <a:gd name="connsiteY2" fmla="*/ 3326414 h 3984489"/>
                <a:gd name="connsiteX3" fmla="*/ 1848634 w 2596374"/>
                <a:gd name="connsiteY3" fmla="*/ 3984489 h 3984489"/>
                <a:gd name="connsiteX4" fmla="*/ 195873 w 2596374"/>
                <a:gd name="connsiteY4" fmla="*/ 3718566 h 3984489"/>
                <a:gd name="connsiteX5" fmla="*/ 218516 w 2596374"/>
                <a:gd name="connsiteY5" fmla="*/ 586228 h 3984489"/>
                <a:gd name="connsiteX0" fmla="*/ 218516 w 2554044"/>
                <a:gd name="connsiteY0" fmla="*/ 586228 h 3984489"/>
                <a:gd name="connsiteX1" fmla="*/ 2474426 w 2554044"/>
                <a:gd name="connsiteY1" fmla="*/ 175782 h 3984489"/>
                <a:gd name="connsiteX2" fmla="*/ 2554044 w 2554044"/>
                <a:gd name="connsiteY2" fmla="*/ 3326414 h 3984489"/>
                <a:gd name="connsiteX3" fmla="*/ 1848634 w 2554044"/>
                <a:gd name="connsiteY3" fmla="*/ 3984489 h 3984489"/>
                <a:gd name="connsiteX4" fmla="*/ 195873 w 2554044"/>
                <a:gd name="connsiteY4" fmla="*/ 3718566 h 3984489"/>
                <a:gd name="connsiteX5" fmla="*/ 218516 w 2554044"/>
                <a:gd name="connsiteY5" fmla="*/ 586228 h 398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54044" h="3984489">
                  <a:moveTo>
                    <a:pt x="218516" y="586228"/>
                  </a:moveTo>
                  <a:cubicBezTo>
                    <a:pt x="310555" y="216397"/>
                    <a:pt x="1713704" y="-264299"/>
                    <a:pt x="2474426" y="175782"/>
                  </a:cubicBezTo>
                  <a:cubicBezTo>
                    <a:pt x="2591672" y="565086"/>
                    <a:pt x="2484007" y="2619632"/>
                    <a:pt x="2554044" y="3326414"/>
                  </a:cubicBezTo>
                  <a:lnTo>
                    <a:pt x="1848634" y="3984489"/>
                  </a:lnTo>
                  <a:cubicBezTo>
                    <a:pt x="1291970" y="3895635"/>
                    <a:pt x="732410" y="4000780"/>
                    <a:pt x="195873" y="3718566"/>
                  </a:cubicBezTo>
                  <a:cubicBezTo>
                    <a:pt x="-171214" y="3740340"/>
                    <a:pt x="61528" y="1666484"/>
                    <a:pt x="218516" y="58622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800806" y="1217129"/>
            <a:ext cx="2863190" cy="5742602"/>
            <a:chOff x="4418843" y="1194728"/>
            <a:chExt cx="2863190" cy="57426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43" y="1194728"/>
              <a:ext cx="2863190" cy="5742602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174004" y="6611598"/>
              <a:ext cx="284455" cy="109855"/>
            </a:xfrm>
            <a:custGeom>
              <a:avLst/>
              <a:gdLst>
                <a:gd name="connsiteX0" fmla="*/ 0 w 190500"/>
                <a:gd name="connsiteY0" fmla="*/ 0 h 111760"/>
                <a:gd name="connsiteX1" fmla="*/ 190500 w 190500"/>
                <a:gd name="connsiteY1" fmla="*/ 0 h 111760"/>
                <a:gd name="connsiteX2" fmla="*/ 190500 w 190500"/>
                <a:gd name="connsiteY2" fmla="*/ 111760 h 111760"/>
                <a:gd name="connsiteX3" fmla="*/ 0 w 190500"/>
                <a:gd name="connsiteY3" fmla="*/ 111760 h 111760"/>
                <a:gd name="connsiteX4" fmla="*/ 0 w 190500"/>
                <a:gd name="connsiteY4" fmla="*/ 0 h 111760"/>
                <a:gd name="connsiteX0" fmla="*/ 0 w 198120"/>
                <a:gd name="connsiteY0" fmla="*/ 17145 h 111760"/>
                <a:gd name="connsiteX1" fmla="*/ 198120 w 198120"/>
                <a:gd name="connsiteY1" fmla="*/ 0 h 111760"/>
                <a:gd name="connsiteX2" fmla="*/ 198120 w 198120"/>
                <a:gd name="connsiteY2" fmla="*/ 111760 h 111760"/>
                <a:gd name="connsiteX3" fmla="*/ 7620 w 198120"/>
                <a:gd name="connsiteY3" fmla="*/ 111760 h 111760"/>
                <a:gd name="connsiteX4" fmla="*/ 0 w 198120"/>
                <a:gd name="connsiteY4" fmla="*/ 17145 h 111760"/>
                <a:gd name="connsiteX0" fmla="*/ 0 w 213360"/>
                <a:gd name="connsiteY0" fmla="*/ 15240 h 109855"/>
                <a:gd name="connsiteX1" fmla="*/ 213360 w 213360"/>
                <a:gd name="connsiteY1" fmla="*/ 0 h 109855"/>
                <a:gd name="connsiteX2" fmla="*/ 198120 w 213360"/>
                <a:gd name="connsiteY2" fmla="*/ 109855 h 109855"/>
                <a:gd name="connsiteX3" fmla="*/ 7620 w 213360"/>
                <a:gd name="connsiteY3" fmla="*/ 109855 h 109855"/>
                <a:gd name="connsiteX4" fmla="*/ 0 w 213360"/>
                <a:gd name="connsiteY4" fmla="*/ 15240 h 10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" h="109855">
                  <a:moveTo>
                    <a:pt x="0" y="15240"/>
                  </a:moveTo>
                  <a:lnTo>
                    <a:pt x="213360" y="0"/>
                  </a:lnTo>
                  <a:lnTo>
                    <a:pt x="198120" y="109855"/>
                  </a:lnTo>
                  <a:lnTo>
                    <a:pt x="7620" y="109855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1717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00663">
              <a:off x="6085872" y="2051960"/>
              <a:ext cx="819415" cy="44820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992" y="3808168"/>
              <a:ext cx="1421602" cy="521437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4739435" y="4243317"/>
              <a:ext cx="1012716" cy="195099"/>
            </a:xfrm>
            <a:prstGeom prst="roundRect">
              <a:avLst/>
            </a:prstGeom>
            <a:solidFill>
              <a:srgbClr val="FFDEDE"/>
            </a:solidFill>
            <a:ln w="25400">
              <a:solidFill>
                <a:srgbClr val="FF8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179060" y="6436360"/>
              <a:ext cx="279399" cy="190500"/>
            </a:xfrm>
            <a:prstGeom prst="rect">
              <a:avLst/>
            </a:prstGeom>
            <a:solidFill>
              <a:srgbClr val="5D5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11"/>
            <p:cNvSpPr/>
            <p:nvPr/>
          </p:nvSpPr>
          <p:spPr>
            <a:xfrm>
              <a:off x="5174004" y="6314192"/>
              <a:ext cx="88875" cy="122168"/>
            </a:xfrm>
            <a:custGeom>
              <a:avLst/>
              <a:gdLst>
                <a:gd name="connsiteX0" fmla="*/ 0 w 190500"/>
                <a:gd name="connsiteY0" fmla="*/ 0 h 111760"/>
                <a:gd name="connsiteX1" fmla="*/ 190500 w 190500"/>
                <a:gd name="connsiteY1" fmla="*/ 0 h 111760"/>
                <a:gd name="connsiteX2" fmla="*/ 190500 w 190500"/>
                <a:gd name="connsiteY2" fmla="*/ 111760 h 111760"/>
                <a:gd name="connsiteX3" fmla="*/ 0 w 190500"/>
                <a:gd name="connsiteY3" fmla="*/ 111760 h 111760"/>
                <a:gd name="connsiteX4" fmla="*/ 0 w 190500"/>
                <a:gd name="connsiteY4" fmla="*/ 0 h 111760"/>
                <a:gd name="connsiteX0" fmla="*/ 0 w 198120"/>
                <a:gd name="connsiteY0" fmla="*/ 17145 h 111760"/>
                <a:gd name="connsiteX1" fmla="*/ 198120 w 198120"/>
                <a:gd name="connsiteY1" fmla="*/ 0 h 111760"/>
                <a:gd name="connsiteX2" fmla="*/ 198120 w 198120"/>
                <a:gd name="connsiteY2" fmla="*/ 111760 h 111760"/>
                <a:gd name="connsiteX3" fmla="*/ 7620 w 198120"/>
                <a:gd name="connsiteY3" fmla="*/ 111760 h 111760"/>
                <a:gd name="connsiteX4" fmla="*/ 0 w 198120"/>
                <a:gd name="connsiteY4" fmla="*/ 17145 h 111760"/>
                <a:gd name="connsiteX0" fmla="*/ 0 w 213360"/>
                <a:gd name="connsiteY0" fmla="*/ 15240 h 109855"/>
                <a:gd name="connsiteX1" fmla="*/ 213360 w 213360"/>
                <a:gd name="connsiteY1" fmla="*/ 0 h 109855"/>
                <a:gd name="connsiteX2" fmla="*/ 198120 w 213360"/>
                <a:gd name="connsiteY2" fmla="*/ 109855 h 109855"/>
                <a:gd name="connsiteX3" fmla="*/ 7620 w 213360"/>
                <a:gd name="connsiteY3" fmla="*/ 109855 h 109855"/>
                <a:gd name="connsiteX4" fmla="*/ 0 w 213360"/>
                <a:gd name="connsiteY4" fmla="*/ 15240 h 10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" h="109855">
                  <a:moveTo>
                    <a:pt x="0" y="15240"/>
                  </a:moveTo>
                  <a:lnTo>
                    <a:pt x="213360" y="0"/>
                  </a:lnTo>
                  <a:lnTo>
                    <a:pt x="198120" y="109855"/>
                  </a:lnTo>
                  <a:lnTo>
                    <a:pt x="7620" y="109855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4646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244722" y="6322695"/>
              <a:ext cx="279399" cy="190500"/>
            </a:xfrm>
            <a:prstGeom prst="rect">
              <a:avLst/>
            </a:prstGeom>
            <a:solidFill>
              <a:srgbClr val="5D5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945887" y="3206574"/>
              <a:ext cx="493522" cy="2094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6971394" y="2742656"/>
            <a:ext cx="282373" cy="2543719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404588" y="2466975"/>
            <a:ext cx="2086653" cy="604025"/>
          </a:xfrm>
          <a:prstGeom prst="line">
            <a:avLst/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2809">
            <a:off x="3040470" y="3079711"/>
            <a:ext cx="1896815" cy="165061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874775" y="2874082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</a:t>
            </a:r>
            <a:r>
              <a:rPr lang="en-US" altLang="ko-KR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습도 센서</a:t>
            </a:r>
            <a:endParaRPr lang="ko-KR" altLang="en-US" sz="20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02252" y="4542981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배터리</a:t>
            </a:r>
            <a:endParaRPr lang="ko-KR" altLang="en-US" sz="20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37381" flipH="1">
            <a:off x="7447427" y="1043938"/>
            <a:ext cx="1426781" cy="1213442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121398" y="3921812"/>
            <a:ext cx="1012716" cy="316888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74982" y="4364084"/>
            <a:ext cx="3283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36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보드</a:t>
            </a:r>
            <a:endParaRPr lang="ko-KR" altLang="en-US" sz="36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483942" y="1894930"/>
            <a:ext cx="852967" cy="750819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980108" y="1217129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웹캠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1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8A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8AA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소개</a:t>
            </a:r>
            <a:endParaRPr lang="ko-KR" altLang="en-US" sz="20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45929" y="719099"/>
            <a:ext cx="29906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Products</a:t>
            </a:r>
            <a:endParaRPr lang="ko-KR" altLang="en-US" sz="560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04" y="2550091"/>
            <a:ext cx="5845480" cy="28390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8E4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5" name="직선 연결선 24"/>
          <p:cNvCxnSpPr/>
          <p:nvPr/>
        </p:nvCxnSpPr>
        <p:spPr>
          <a:xfrm flipV="1">
            <a:off x="4962525" y="4494503"/>
            <a:ext cx="1302186" cy="1447543"/>
          </a:xfrm>
          <a:prstGeom prst="line">
            <a:avLst/>
          </a:prstGeom>
          <a:ln w="41275">
            <a:solidFill>
              <a:srgbClr val="FF8F8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962525" y="2502466"/>
            <a:ext cx="1216438" cy="452189"/>
          </a:xfrm>
          <a:prstGeom prst="line">
            <a:avLst/>
          </a:prstGeom>
          <a:ln w="41275">
            <a:solidFill>
              <a:srgbClr val="FF8F8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529366" y="2478427"/>
            <a:ext cx="4329035" cy="3519778"/>
            <a:chOff x="3734884" y="1879398"/>
            <a:chExt cx="4511040" cy="3667760"/>
          </a:xfrm>
        </p:grpSpPr>
        <p:sp>
          <p:nvSpPr>
            <p:cNvPr id="30" name="직사각형 29"/>
            <p:cNvSpPr/>
            <p:nvPr/>
          </p:nvSpPr>
          <p:spPr>
            <a:xfrm>
              <a:off x="3734884" y="1879398"/>
              <a:ext cx="4511040" cy="366776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D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721" y="2099089"/>
              <a:ext cx="3876939" cy="3194068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00850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8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0" y="0"/>
              <a:ext cx="12192000" cy="5879690"/>
            </a:xfrm>
            <a:prstGeom prst="rect">
              <a:avLst/>
            </a:prstGeom>
            <a:solidFill>
              <a:srgbClr val="FFFA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233309" y="1300332"/>
            <a:ext cx="3604791" cy="4100436"/>
            <a:chOff x="898029" y="1046332"/>
            <a:chExt cx="3604791" cy="4100436"/>
          </a:xfrm>
        </p:grpSpPr>
        <p:sp>
          <p:nvSpPr>
            <p:cNvPr id="2" name="TextBox 1"/>
            <p:cNvSpPr txBox="1"/>
            <p:nvPr/>
          </p:nvSpPr>
          <p:spPr>
            <a:xfrm>
              <a:off x="1937234" y="1046332"/>
              <a:ext cx="15263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600" dirty="0" smtClean="0">
                  <a:solidFill>
                    <a:srgbClr val="8AAAC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목 차</a:t>
              </a:r>
              <a:endParaRPr lang="ko-KR" altLang="en-US" sz="5600" dirty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898029" y="2383901"/>
              <a:ext cx="3604791" cy="0"/>
            </a:xfrm>
            <a:prstGeom prst="line">
              <a:avLst/>
            </a:prstGeom>
            <a:ln w="25400">
              <a:solidFill>
                <a:srgbClr val="8AA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492967" y="2463115"/>
              <a:ext cx="2409634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400" dirty="0" smtClean="0">
                  <a:solidFill>
                    <a:srgbClr val="8AAAC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기획의도</a:t>
              </a:r>
              <a:endParaRPr lang="en-US" altLang="ko-KR" sz="24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>
                <a:buFontTx/>
                <a:buChar char="-"/>
              </a:pPr>
              <a:endParaRPr lang="en-US" altLang="ko-KR" sz="12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400" dirty="0" smtClean="0">
                  <a:solidFill>
                    <a:srgbClr val="8AAAC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주요 서비스 소개</a:t>
              </a:r>
              <a:endParaRPr lang="en-US" altLang="ko-KR" sz="24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>
                <a:buFontTx/>
                <a:buChar char="-"/>
              </a:pPr>
              <a:endParaRPr lang="en-US" altLang="ko-KR" sz="12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400" dirty="0" smtClean="0">
                  <a:solidFill>
                    <a:srgbClr val="8AAAC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기술 소개</a:t>
              </a:r>
              <a:endParaRPr lang="en-US" altLang="ko-KR" sz="24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>
                <a:buFontTx/>
                <a:buChar char="-"/>
              </a:pPr>
              <a:endParaRPr lang="en-US" altLang="ko-KR" sz="12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400" dirty="0" smtClean="0">
                  <a:solidFill>
                    <a:srgbClr val="8AAAC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기대 효과</a:t>
              </a:r>
              <a:endParaRPr lang="en-US" altLang="ko-KR" sz="24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>
                <a:buFontTx/>
                <a:buChar char="-"/>
              </a:pPr>
              <a:endParaRPr lang="en-US" altLang="ko-KR" sz="12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400" dirty="0" smtClean="0">
                  <a:solidFill>
                    <a:srgbClr val="8AAAC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 소개</a:t>
              </a:r>
              <a:endParaRPr lang="ko-KR" altLang="en-US" sz="2400" dirty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898029" y="5146768"/>
              <a:ext cx="3604791" cy="0"/>
            </a:xfrm>
            <a:prstGeom prst="line">
              <a:avLst/>
            </a:prstGeom>
            <a:ln w="25400">
              <a:solidFill>
                <a:srgbClr val="8AA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898029" y="2942374"/>
              <a:ext cx="3604791" cy="0"/>
            </a:xfrm>
            <a:prstGeom prst="line">
              <a:avLst/>
            </a:prstGeom>
            <a:ln w="25400">
              <a:solidFill>
                <a:srgbClr val="C2D3E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898029" y="3500847"/>
              <a:ext cx="3604791" cy="0"/>
            </a:xfrm>
            <a:prstGeom prst="line">
              <a:avLst/>
            </a:prstGeom>
            <a:ln w="25400">
              <a:solidFill>
                <a:srgbClr val="C2D3E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898029" y="4059320"/>
              <a:ext cx="3604791" cy="0"/>
            </a:xfrm>
            <a:prstGeom prst="line">
              <a:avLst/>
            </a:prstGeom>
            <a:ln w="25400">
              <a:solidFill>
                <a:srgbClr val="C2D3E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898029" y="4617793"/>
              <a:ext cx="3604791" cy="0"/>
            </a:xfrm>
            <a:prstGeom prst="line">
              <a:avLst/>
            </a:prstGeom>
            <a:ln w="25400">
              <a:solidFill>
                <a:srgbClr val="C2D3E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95252">
            <a:off x="9464975" y="2368420"/>
            <a:ext cx="1749505" cy="17495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362" y="3317930"/>
            <a:ext cx="6108053" cy="256680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49" y="883994"/>
            <a:ext cx="1549943" cy="15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5929" y="719099"/>
            <a:ext cx="25458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ko-KR" altLang="en-US" sz="56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01" y="1648985"/>
            <a:ext cx="3178721" cy="35059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1481" y="5268693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육아 스트레스 </a:t>
            </a:r>
            <a:r>
              <a:rPr lang="ko-KR" altLang="en-US" sz="3600" dirty="0" smtClean="0">
                <a:solidFill>
                  <a:srgbClr val="E6394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감소</a:t>
            </a:r>
            <a:endParaRPr lang="ko-KR" altLang="en-US" sz="3600" dirty="0">
              <a:solidFill>
                <a:srgbClr val="E6394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878" y="1722018"/>
            <a:ext cx="3397851" cy="30482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48568" y="5264886"/>
            <a:ext cx="3068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 불안감 </a:t>
            </a:r>
            <a:r>
              <a:rPr lang="ko-KR" altLang="en-US" sz="3600" dirty="0" smtClean="0">
                <a:solidFill>
                  <a:srgbClr val="E6394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감소</a:t>
            </a:r>
            <a:endParaRPr lang="ko-KR" altLang="en-US" sz="3600" dirty="0">
              <a:solidFill>
                <a:srgbClr val="E6394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F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81729" y="363792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86598" y="363792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</a:t>
            </a:r>
          </a:p>
        </p:txBody>
      </p:sp>
    </p:spTree>
    <p:extLst>
      <p:ext uri="{BB962C8B-B14F-4D97-AF65-F5344CB8AC3E}">
        <p14:creationId xmlns:p14="http://schemas.microsoft.com/office/powerpoint/2010/main" val="131406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92597" y="0"/>
            <a:ext cx="12294757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41136" y="1408839"/>
            <a:ext cx="9611551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영아돌연사증후군이란</a:t>
            </a:r>
            <a:r>
              <a:rPr lang="en-US" altLang="ko-KR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r>
              <a:rPr lang="en-US" altLang="ko-KR" sz="1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</a:t>
            </a:r>
          </a:p>
          <a:p>
            <a:endParaRPr lang="en-US" altLang="ko-KR" sz="1500" dirty="0">
              <a:solidFill>
                <a:srgbClr val="C8E4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아기가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갑작스러운 죽음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맞았는데 이유를 찾을 수 없는 현상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41" y="2168379"/>
            <a:ext cx="5086451" cy="548829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88" y="3395484"/>
            <a:ext cx="4328333" cy="243751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437903" y="3961255"/>
            <a:ext cx="48981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출생아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만명 당 </a:t>
            </a:r>
            <a:r>
              <a:rPr lang="en-US" altLang="ko-KR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3.1</a:t>
            </a:r>
            <a:r>
              <a:rPr lang="ko-KR" altLang="en-US" sz="32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endParaRPr lang="en-US" altLang="ko-KR" sz="32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4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자살 사망률 </a:t>
            </a:r>
            <a:r>
              <a:rPr lang="en-US" altLang="ko-KR" sz="24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 2.6</a:t>
            </a:r>
            <a:r>
              <a:rPr lang="ko-KR" altLang="en-US" sz="24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endParaRPr lang="en-US" altLang="ko-KR" sz="2400" dirty="0" smtClean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통계청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(2020)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F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081729" y="363792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586598" y="363792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</a:t>
            </a:r>
          </a:p>
        </p:txBody>
      </p:sp>
    </p:spTree>
    <p:extLst>
      <p:ext uri="{BB962C8B-B14F-4D97-AF65-F5344CB8AC3E}">
        <p14:creationId xmlns:p14="http://schemas.microsoft.com/office/powerpoint/2010/main" val="36846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1023" y="0"/>
            <a:ext cx="12283183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8914" y="1061760"/>
            <a:ext cx="501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잠잘 때 이것만은 꼭 지켜요</a:t>
            </a:r>
            <a:r>
              <a:rPr lang="en-US" altLang="ko-KR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1600" dirty="0" smtClean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F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081729" y="363792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586598" y="363792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844255" y="2152650"/>
            <a:ext cx="0" cy="3790950"/>
          </a:xfrm>
          <a:prstGeom prst="line">
            <a:avLst/>
          </a:prstGeom>
          <a:ln w="41275">
            <a:solidFill>
              <a:srgbClr val="FF8F8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96321" y="2266983"/>
            <a:ext cx="40860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</a:t>
            </a:r>
            <a:r>
              <a:rPr lang="ko-KR" alt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영아돌연사</a:t>
            </a:r>
            <a:r>
              <a:rPr lang="ko-KR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발생률</a:t>
            </a:r>
            <a:endParaRPr lang="en-US" altLang="ko-KR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08525" y="2587194"/>
            <a:ext cx="38777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2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</a:t>
            </a:r>
            <a:r>
              <a:rPr lang="en-US" altLang="ko-KR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%</a:t>
            </a:r>
            <a:r>
              <a:rPr lang="en-US" altLang="ko-KR" sz="5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64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감소</a:t>
            </a:r>
            <a:endParaRPr lang="en-US" altLang="ko-KR" sz="6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80720" y="4303884"/>
            <a:ext cx="487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(1.3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  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-&gt;  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0.57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97999" y="5047090"/>
            <a:ext cx="1910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영유아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1000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명당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미국소아과학회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7" y="2128070"/>
            <a:ext cx="5085267" cy="38155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50800" cap="sq">
            <a:solidFill>
              <a:srgbClr val="FF8F8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00092" flipH="1">
            <a:off x="5884956" y="369040"/>
            <a:ext cx="2238692" cy="27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5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81023" y="0"/>
            <a:ext cx="12283183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8105" r="25132" b="11669"/>
          <a:stretch/>
        </p:blipFill>
        <p:spPr>
          <a:xfrm>
            <a:off x="1741784" y="1771597"/>
            <a:ext cx="2446642" cy="27275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8914" y="1061760"/>
            <a:ext cx="501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잠잘 때 이것만은 꼭 지켜요</a:t>
            </a:r>
            <a:r>
              <a:rPr lang="en-US" altLang="ko-KR" sz="36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1600" dirty="0" smtClean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3738" y="2875002"/>
            <a:ext cx="5312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똑바로 눕혀 재우세요</a:t>
            </a:r>
            <a:r>
              <a:rPr lang="en-US" altLang="ko-KR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7014724" y="3659081"/>
            <a:ext cx="2869029" cy="2924652"/>
            <a:chOff x="8589837" y="3853177"/>
            <a:chExt cx="2615279" cy="266598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3037" y="3853177"/>
              <a:ext cx="2412079" cy="266598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837" y="4020373"/>
              <a:ext cx="611563" cy="61156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1074539" y="4844408"/>
            <a:ext cx="57810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아기를 너무 덥게 하지 마세요</a:t>
            </a:r>
            <a:r>
              <a:rPr lang="en-US" altLang="ko-KR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F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081729" y="363792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586598" y="363792"/>
            <a:ext cx="109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</a:t>
            </a:r>
          </a:p>
        </p:txBody>
      </p:sp>
    </p:spTree>
    <p:extLst>
      <p:ext uri="{BB962C8B-B14F-4D97-AF65-F5344CB8AC3E}">
        <p14:creationId xmlns:p14="http://schemas.microsoft.com/office/powerpoint/2010/main" val="25330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F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소개</a:t>
            </a:r>
            <a:endParaRPr lang="ko-KR" altLang="en-US" sz="20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03091" y="730531"/>
            <a:ext cx="1828798" cy="182879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56902" y="992080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AB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</a:t>
            </a:r>
            <a:r>
              <a:rPr lang="ko-KR" altLang="en-US" sz="28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김이삭</a:t>
            </a:r>
            <a:endParaRPr lang="ko-KR" altLang="en-US" sz="32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56902" y="1704832"/>
            <a:ext cx="165782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1993. 10. 13</a:t>
            </a:r>
          </a:p>
          <a:p>
            <a:endParaRPr lang="en-US" altLang="ko-KR" sz="5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D+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10783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651810" y="1561600"/>
            <a:ext cx="1779323" cy="0"/>
          </a:xfrm>
          <a:prstGeom prst="line">
            <a:avLst/>
          </a:prstGeom>
          <a:ln w="28575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5164739" y="730531"/>
            <a:ext cx="1828798" cy="182879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118550" y="992080"/>
            <a:ext cx="1834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ABA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총무</a:t>
            </a:r>
            <a:r>
              <a:rPr lang="ko-KR" altLang="en-US" sz="28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백승범</a:t>
            </a:r>
            <a:endParaRPr lang="ko-KR" altLang="en-US" sz="32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18550" y="1704832"/>
            <a:ext cx="155523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1996. 11. 11</a:t>
            </a:r>
          </a:p>
          <a:p>
            <a:endParaRPr lang="en-US" altLang="ko-KR" sz="5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D+ 9658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 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7213458" y="1561600"/>
            <a:ext cx="1716995" cy="0"/>
          </a:xfrm>
          <a:prstGeom prst="line">
            <a:avLst/>
          </a:prstGeom>
          <a:ln w="28575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2651810" y="2782254"/>
            <a:ext cx="1828798" cy="182879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605621" y="3043803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C8E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총무 </a:t>
            </a:r>
            <a:r>
              <a:rPr lang="ko-KR" altLang="en-US" sz="3200" dirty="0" smtClean="0">
                <a:solidFill>
                  <a:srgbClr val="2E6CA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김관섭</a:t>
            </a:r>
            <a:endParaRPr lang="ko-KR" altLang="en-US" sz="3200" dirty="0">
              <a:solidFill>
                <a:srgbClr val="2E6CA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05621" y="3756555"/>
            <a:ext cx="162736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1992. 08. 16</a:t>
            </a:r>
          </a:p>
          <a:p>
            <a:endParaRPr lang="en-US" altLang="ko-KR" sz="5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D+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11206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4710472" y="3613323"/>
            <a:ext cx="1718084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7236609" y="2782254"/>
            <a:ext cx="1828798" cy="182879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9190420" y="3043803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C8E4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서기 </a:t>
            </a:r>
            <a:r>
              <a:rPr lang="ko-KR" altLang="en-US" sz="3200" dirty="0" smtClean="0">
                <a:solidFill>
                  <a:srgbClr val="2E6CA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장준호</a:t>
            </a:r>
            <a:endParaRPr lang="ko-KR" altLang="en-US" sz="3200" dirty="0">
              <a:solidFill>
                <a:srgbClr val="2E6CA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90420" y="3756555"/>
            <a:ext cx="1669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1995. 03. 24</a:t>
            </a:r>
          </a:p>
          <a:p>
            <a:endParaRPr lang="en-US" altLang="ko-KR" sz="5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D+ 10256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 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9295271" y="3613323"/>
            <a:ext cx="171269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603091" y="4778757"/>
            <a:ext cx="1828798" cy="182879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56902" y="5040306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C5EC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부팀장</a:t>
            </a:r>
            <a:r>
              <a:rPr lang="ko-KR" altLang="en-US" sz="28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err="1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엄희원</a:t>
            </a:r>
            <a:endParaRPr lang="ko-KR" altLang="en-US" sz="32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56902" y="5753058"/>
            <a:ext cx="1669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1993. 10. 22</a:t>
            </a:r>
          </a:p>
          <a:p>
            <a:endParaRPr lang="en-US" altLang="ko-KR" sz="5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D+ 10774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 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2661753" y="5609826"/>
            <a:ext cx="194386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5118441" y="4778757"/>
            <a:ext cx="1828798" cy="1828798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7072252" y="5040306"/>
            <a:ext cx="1858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C5ECB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서기 </a:t>
            </a:r>
            <a:r>
              <a:rPr lang="ko-KR" altLang="en-US" sz="32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김민준</a:t>
            </a:r>
            <a:endParaRPr lang="ko-KR" altLang="en-US" sz="32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72252" y="5753058"/>
            <a:ext cx="165942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1995. 09. 13</a:t>
            </a:r>
          </a:p>
          <a:p>
            <a:endParaRPr lang="en-US" altLang="ko-KR" sz="5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D+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10083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7177103" y="5609826"/>
            <a:ext cx="1667959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173023" y="6398347"/>
            <a:ext cx="15039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2023.04.21 </a:t>
            </a: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05137" y="1270738"/>
            <a:ext cx="111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</a:t>
            </a:r>
            <a:endParaRPr lang="ko-KR" altLang="en-US" sz="48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8004" y="3215927"/>
            <a:ext cx="1728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2E6CA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</a:t>
            </a:r>
            <a:endParaRPr lang="ko-KR" altLang="en-US" sz="4800" dirty="0">
              <a:solidFill>
                <a:srgbClr val="2E6CA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005137" y="5324797"/>
            <a:ext cx="1426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</a:t>
            </a:r>
            <a:endParaRPr lang="ko-KR" altLang="en-US" sz="4800" dirty="0">
              <a:solidFill>
                <a:srgbClr val="92D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3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20216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1733550"/>
            <a:ext cx="12202160" cy="3470910"/>
          </a:xfrm>
          <a:prstGeom prst="rect">
            <a:avLst/>
          </a:prstGeom>
          <a:solidFill>
            <a:srgbClr val="F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42834" y="1877816"/>
            <a:ext cx="790633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13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3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3874" y="3830816"/>
            <a:ext cx="476425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6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You!</a:t>
            </a:r>
            <a:endParaRPr lang="ko-KR" altLang="en-US" sz="7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7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0" y="0"/>
            <a:ext cx="12192000" cy="587969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8A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8AA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93304" y="363792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02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ko-KR" altLang="en-US" sz="20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6" y="1151146"/>
            <a:ext cx="5480951" cy="2845878"/>
          </a:xfrm>
          <a:prstGeom prst="rect">
            <a:avLst/>
          </a:prstGeom>
          <a:ln w="127000" cap="sq">
            <a:solidFill>
              <a:srgbClr val="C8E4FF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97" y="1151146"/>
            <a:ext cx="4555045" cy="5102940"/>
          </a:xfrm>
          <a:prstGeom prst="rect">
            <a:avLst/>
          </a:prstGeom>
          <a:ln w="127000" cap="sq">
            <a:solidFill>
              <a:srgbClr val="C8E4FF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15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0" y="0"/>
            <a:ext cx="12192000" cy="587969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8A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8AA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93304" y="363792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02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ko-KR" altLang="en-US" sz="20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42" y="1293843"/>
            <a:ext cx="4414950" cy="13252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1" y="3172048"/>
            <a:ext cx="7517050" cy="3066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5412">
            <a:off x="7207821" y="1160949"/>
            <a:ext cx="4307904" cy="32610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23" name="직선 연결선 22"/>
          <p:cNvCxnSpPr/>
          <p:nvPr/>
        </p:nvCxnSpPr>
        <p:spPr>
          <a:xfrm flipV="1">
            <a:off x="3777391" y="1768084"/>
            <a:ext cx="853440" cy="9692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7792720" y="1544320"/>
            <a:ext cx="894080" cy="9144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1463040" y="5485194"/>
            <a:ext cx="3149600" cy="35733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84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F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F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17919" y="1719349"/>
            <a:ext cx="458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육아 스트레스를 </a:t>
            </a:r>
            <a:r>
              <a:rPr lang="ko-KR" altLang="en-US" sz="3600" dirty="0" err="1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경험여부</a:t>
            </a:r>
            <a:endParaRPr lang="en-US" altLang="ko-KR" sz="3600" dirty="0" smtClean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93304" y="363792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02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8F8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ko-KR" altLang="en-US" sz="2000" dirty="0">
              <a:solidFill>
                <a:srgbClr val="FF8F8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232137" y="2513295"/>
            <a:ext cx="4916638" cy="3567884"/>
            <a:chOff x="539717" y="1171220"/>
            <a:chExt cx="5279799" cy="3831422"/>
          </a:xfrm>
        </p:grpSpPr>
        <p:graphicFrame>
          <p:nvGraphicFramePr>
            <p:cNvPr id="42" name="차트 41"/>
            <p:cNvGraphicFramePr/>
            <p:nvPr>
              <p:extLst>
                <p:ext uri="{D42A27DB-BD31-4B8C-83A1-F6EECF244321}">
                  <p14:modId xmlns:p14="http://schemas.microsoft.com/office/powerpoint/2010/main" val="2310172174"/>
                </p:ext>
              </p:extLst>
            </p:nvPr>
          </p:nvGraphicFramePr>
          <p:xfrm>
            <a:off x="539717" y="1487317"/>
            <a:ext cx="5279799" cy="35153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2" name="TextBox 51"/>
            <p:cNvSpPr txBox="1"/>
            <p:nvPr/>
          </p:nvSpPr>
          <p:spPr>
            <a:xfrm>
              <a:off x="2251999" y="2583444"/>
              <a:ext cx="16558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있다</a:t>
              </a:r>
              <a:endPara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48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97.1</a:t>
              </a:r>
              <a:r>
                <a:rPr lang="en-US" altLang="ko-KR" sz="2400" dirty="0" smtClean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%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97284" y="1171220"/>
              <a:ext cx="10098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없다</a:t>
              </a:r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 smtClean="0">
                  <a:solidFill>
                    <a:srgbClr val="0070C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2.9</a:t>
              </a:r>
              <a:r>
                <a:rPr lang="en-US" altLang="ko-KR" sz="2000" dirty="0" smtClean="0">
                  <a:solidFill>
                    <a:srgbClr val="0070C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%</a:t>
              </a:r>
              <a:endParaRPr lang="en-US" altLang="ko-KR" sz="20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0" y="757087"/>
            <a:ext cx="2001520" cy="6100914"/>
            <a:chOff x="0" y="560439"/>
            <a:chExt cx="1645920" cy="6297562"/>
          </a:xfrm>
          <a:solidFill>
            <a:srgbClr val="FFDEDE"/>
          </a:solidFill>
        </p:grpSpPr>
        <p:sp>
          <p:nvSpPr>
            <p:cNvPr id="77" name="직사각형 76"/>
            <p:cNvSpPr/>
            <p:nvPr/>
          </p:nvSpPr>
          <p:spPr>
            <a:xfrm>
              <a:off x="0" y="560439"/>
              <a:ext cx="853440" cy="6297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0160" y="560439"/>
              <a:ext cx="1635760" cy="6297561"/>
            </a:xfrm>
            <a:prstGeom prst="roundRect">
              <a:avLst>
                <a:gd name="adj" fmla="val 353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0160" y="1023622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 smtClean="0">
                <a:ln w="15875" cmpd="dbl">
                  <a:noFill/>
                </a:ln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5600" dirty="0">
              <a:ln w="15875" cmpd="dbl">
                <a:noFill/>
              </a:ln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160" y="2038689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 w="15875" cmpd="dbl">
                  <a:noFill/>
                </a:ln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육아 </a:t>
            </a:r>
            <a:r>
              <a:rPr lang="en-US" altLang="ko-KR" sz="2800" dirty="0" smtClean="0">
                <a:ln w="15875" cmpd="dbl">
                  <a:noFill/>
                </a:ln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800" dirty="0" smtClean="0">
                <a:ln w="15875" cmpd="dbl">
                  <a:noFill/>
                </a:ln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dirty="0" smtClean="0">
                <a:ln w="15875" cmpd="dbl">
                  <a:noFill/>
                </a:ln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FF8F8F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스트레스</a:t>
            </a:r>
            <a:endParaRPr lang="ko-KR" altLang="en-US" sz="2800" dirty="0">
              <a:ln w="15875" cmpd="dbl">
                <a:noFill/>
              </a:ln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FF8F8F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184" y="1854047"/>
            <a:ext cx="3332481" cy="237551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241621" y="4428185"/>
            <a:ext cx="43236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육아 스트레스</a:t>
            </a:r>
            <a:endParaRPr lang="en-US" altLang="ko-KR" sz="500" dirty="0" smtClean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산후우울증으로 인한 자살충동 여부 </a:t>
            </a:r>
            <a:r>
              <a:rPr lang="en-US" altLang="ko-KR" sz="28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31.7%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352997" y="1800763"/>
            <a:ext cx="4013200" cy="2599414"/>
          </a:xfrm>
          <a:prstGeom prst="roundRect">
            <a:avLst/>
          </a:prstGeom>
          <a:noFill/>
          <a:ln w="34925">
            <a:solidFill>
              <a:srgbClr val="FF8F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108108" y="5539057"/>
            <a:ext cx="4323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인구보건복지협회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98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8A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8AA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94047" y="1179242"/>
            <a:ext cx="8458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</a:t>
            </a:r>
            <a:r>
              <a:rPr lang="en-US" altLang="ko-KR" sz="48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 영유아 헬스케어 시장 열풍 </a:t>
            </a:r>
            <a:endParaRPr lang="en-US" altLang="ko-KR" sz="4800" dirty="0" smtClean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93304" y="363792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02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ko-KR" altLang="en-US" sz="20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0" y="757087"/>
            <a:ext cx="2001520" cy="6100914"/>
            <a:chOff x="0" y="560439"/>
            <a:chExt cx="1645920" cy="6297562"/>
          </a:xfrm>
        </p:grpSpPr>
        <p:sp>
          <p:nvSpPr>
            <p:cNvPr id="77" name="직사각형 76"/>
            <p:cNvSpPr/>
            <p:nvPr/>
          </p:nvSpPr>
          <p:spPr>
            <a:xfrm>
              <a:off x="0" y="560439"/>
              <a:ext cx="853440" cy="6297562"/>
            </a:xfrm>
            <a:prstGeom prst="rect">
              <a:avLst/>
            </a:prstGeom>
            <a:solidFill>
              <a:srgbClr val="C8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0160" y="560439"/>
              <a:ext cx="1635760" cy="6297561"/>
            </a:xfrm>
            <a:prstGeom prst="roundRect">
              <a:avLst>
                <a:gd name="adj" fmla="val 35301"/>
              </a:avLst>
            </a:prstGeom>
            <a:solidFill>
              <a:srgbClr val="C8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0160" y="1023622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 smtClean="0">
                <a:ln w="9525" cmpd="tri">
                  <a:noFill/>
                </a:ln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0070C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5600" dirty="0">
              <a:ln w="9525" cmpd="tri">
                <a:noFill/>
              </a:ln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0070C0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160" y="2038689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 w="9525" cmpd="tri">
                  <a:noFill/>
                </a:ln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0070C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영유아</a:t>
            </a:r>
            <a:endParaRPr lang="en-US" altLang="ko-KR" sz="2800" dirty="0" smtClean="0">
              <a:ln w="9525" cmpd="tri">
                <a:noFill/>
              </a:ln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0070C0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n w="9525" cmpd="tri">
                  <a:noFill/>
                </a:ln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0070C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헬스케어</a:t>
            </a:r>
            <a:endParaRPr lang="en-US" altLang="ko-KR" sz="2800" dirty="0" smtClean="0">
              <a:ln w="9525" cmpd="tri">
                <a:noFill/>
              </a:ln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0070C0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37586" y="2260331"/>
            <a:ext cx="5171754" cy="3736941"/>
            <a:chOff x="2387286" y="2382713"/>
            <a:chExt cx="4344440" cy="31391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0788" t="2986" r="3278" b="9208"/>
            <a:stretch/>
          </p:blipFill>
          <p:spPr>
            <a:xfrm>
              <a:off x="2387286" y="2382713"/>
              <a:ext cx="4344440" cy="31391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9" name="TextBox 38"/>
            <p:cNvSpPr txBox="1"/>
            <p:nvPr/>
          </p:nvSpPr>
          <p:spPr>
            <a:xfrm>
              <a:off x="4371684" y="2952082"/>
              <a:ext cx="232425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500" dirty="0" smtClean="0">
                  <a:solidFill>
                    <a:schemeClr val="accent5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스마트 젖병</a:t>
              </a:r>
              <a:endParaRPr lang="en-US" altLang="ko-KR" sz="25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4371" y="2526141"/>
              <a:ext cx="282564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500" dirty="0" smtClean="0">
                  <a:solidFill>
                    <a:schemeClr val="accent5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CES 2022 </a:t>
              </a:r>
              <a:r>
                <a:rPr lang="ko-KR" altLang="en-US" sz="2500" dirty="0" err="1" smtClean="0">
                  <a:solidFill>
                    <a:schemeClr val="accent5">
                      <a:lumMod val="7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혁신상</a:t>
              </a:r>
              <a:endParaRPr lang="en-US" altLang="ko-KR" sz="25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8A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8AA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94047" y="1138602"/>
            <a:ext cx="8458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</a:t>
            </a:r>
            <a:r>
              <a:rPr lang="en-US" altLang="ko-KR" sz="48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 영유아 헬스케어 시장 열풍 </a:t>
            </a:r>
            <a:endParaRPr lang="en-US" altLang="ko-KR" sz="4800" dirty="0" smtClean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93304" y="363792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029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ko-KR" altLang="en-US" sz="20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0" y="757087"/>
            <a:ext cx="2001520" cy="6100914"/>
            <a:chOff x="0" y="560439"/>
            <a:chExt cx="1645920" cy="6297562"/>
          </a:xfrm>
        </p:grpSpPr>
        <p:sp>
          <p:nvSpPr>
            <p:cNvPr id="77" name="직사각형 76"/>
            <p:cNvSpPr/>
            <p:nvPr/>
          </p:nvSpPr>
          <p:spPr>
            <a:xfrm>
              <a:off x="0" y="560439"/>
              <a:ext cx="853440" cy="6297562"/>
            </a:xfrm>
            <a:prstGeom prst="rect">
              <a:avLst/>
            </a:prstGeom>
            <a:solidFill>
              <a:srgbClr val="C8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0160" y="560439"/>
              <a:ext cx="1635760" cy="6297561"/>
            </a:xfrm>
            <a:prstGeom prst="roundRect">
              <a:avLst>
                <a:gd name="adj" fmla="val 35301"/>
              </a:avLst>
            </a:prstGeom>
            <a:solidFill>
              <a:srgbClr val="C8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0160" y="1023622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600" dirty="0" smtClean="0">
                <a:ln w="9525" cmpd="tri">
                  <a:noFill/>
                </a:ln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0070C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5600" dirty="0">
              <a:ln w="9525" cmpd="tri">
                <a:noFill/>
              </a:ln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0070C0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160" y="2038689"/>
            <a:ext cx="199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 w="9525" cmpd="tri">
                  <a:noFill/>
                </a:ln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0070C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영유아</a:t>
            </a:r>
            <a:endParaRPr lang="en-US" altLang="ko-KR" sz="2800" dirty="0" smtClean="0">
              <a:ln w="9525" cmpd="tri">
                <a:noFill/>
              </a:ln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0070C0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n w="9525" cmpd="tri">
                  <a:noFill/>
                </a:ln>
                <a:solidFill>
                  <a:schemeClr val="bg1"/>
                </a:solidFill>
                <a:effectLst>
                  <a:outerShdw blurRad="50800" dist="50800" dir="5400000" sx="105000" sy="105000" algn="ctr" rotWithShape="0">
                    <a:srgbClr val="0070C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헬스케어</a:t>
            </a:r>
            <a:endParaRPr lang="en-US" altLang="ko-KR" sz="2800" dirty="0" smtClean="0">
              <a:ln w="9525" cmpd="tri">
                <a:noFill/>
              </a:ln>
              <a:solidFill>
                <a:schemeClr val="bg1"/>
              </a:solidFill>
              <a:effectLst>
                <a:outerShdw blurRad="50800" dist="50800" dir="5400000" sx="105000" sy="105000" algn="ctr" rotWithShape="0">
                  <a:srgbClr val="0070C0"/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797" y="2038689"/>
            <a:ext cx="5707028" cy="3870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4665">
            <a:off x="7192522" y="3181156"/>
            <a:ext cx="2201417" cy="22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81280" y="0"/>
            <a:ext cx="12283440" cy="561848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8A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8AA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소개</a:t>
            </a:r>
            <a:endParaRPr lang="ko-KR" altLang="en-US" sz="20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14663" y="1973342"/>
            <a:ext cx="5497975" cy="3645137"/>
          </a:xfrm>
          <a:prstGeom prst="rect">
            <a:avLst/>
          </a:prstGeom>
          <a:solidFill>
            <a:srgbClr val="FFFAF2"/>
          </a:solidFill>
          <a:ln w="34925">
            <a:solidFill>
              <a:srgbClr val="FFEBB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44" y="1859247"/>
            <a:ext cx="5067346" cy="404212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424639" y="776750"/>
            <a:ext cx="4110273" cy="6081250"/>
            <a:chOff x="1597359" y="776750"/>
            <a:chExt cx="4110273" cy="6081250"/>
          </a:xfrm>
        </p:grpSpPr>
        <p:grpSp>
          <p:nvGrpSpPr>
            <p:cNvPr id="2" name="그룹 1"/>
            <p:cNvGrpSpPr/>
            <p:nvPr/>
          </p:nvGrpSpPr>
          <p:grpSpPr>
            <a:xfrm>
              <a:off x="1597359" y="776750"/>
              <a:ext cx="4110273" cy="6081250"/>
              <a:chOff x="1597359" y="776750"/>
              <a:chExt cx="4110273" cy="608125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948"/>
              <a:stretch/>
            </p:blipFill>
            <p:spPr>
              <a:xfrm>
                <a:off x="1597359" y="776750"/>
                <a:ext cx="4110273" cy="6081250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41" t="31952" r="38464"/>
              <a:stretch/>
            </p:blipFill>
            <p:spPr>
              <a:xfrm>
                <a:off x="2499360" y="1158239"/>
                <a:ext cx="1960880" cy="3850019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2629246" y="1506524"/>
              <a:ext cx="17011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3600" dirty="0" smtClean="0">
                  <a:solidFill>
                    <a:srgbClr val="FFCDCD"/>
                  </a:solidFill>
                  <a:effectLst>
                    <a:outerShdw blurRad="50800" dist="50800" dir="5400000" sx="104000" sy="104000" algn="ctr" rotWithShape="0">
                      <a:schemeClr val="tx2"/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코트라 희망체" panose="020B0600000101010101" pitchFamily="50" charset="-127"/>
                </a:rPr>
                <a:t>토닥토닥</a:t>
              </a:r>
              <a:endParaRPr lang="ko-KR" altLang="en-US" sz="3600" dirty="0">
                <a:solidFill>
                  <a:srgbClr val="FFCDCD"/>
                </a:solidFill>
                <a:effectLst>
                  <a:outerShdw blurRad="50800" dist="50800" dir="5400000" sx="104000" sy="104000" algn="ctr" rotWithShape="0">
                    <a:schemeClr val="tx2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코트라 희망체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93979" y="2161950"/>
              <a:ext cx="1771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초보 부모를 위한 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영유아 토탈 케어 서비스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284513" y="1076959"/>
            <a:ext cx="4436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육아 스트레스 감소</a:t>
            </a:r>
            <a:endParaRPr lang="ko-KR" altLang="en-US" sz="3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96014" y="1089807"/>
            <a:ext cx="757688" cy="7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8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81280" y="0"/>
            <a:ext cx="12283440" cy="5618480"/>
          </a:xfrm>
          <a:prstGeom prst="rect">
            <a:avLst/>
          </a:prstGeom>
          <a:solidFill>
            <a:srgbClr val="FFFA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160" y="560439"/>
            <a:ext cx="10097401" cy="0"/>
          </a:xfrm>
          <a:prstGeom prst="line">
            <a:avLst/>
          </a:prstGeom>
          <a:ln w="25400">
            <a:solidFill>
              <a:srgbClr val="8A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107558" y="344128"/>
            <a:ext cx="432622" cy="432622"/>
          </a:xfrm>
          <a:prstGeom prst="ellipse">
            <a:avLst/>
          </a:prstGeom>
          <a:solidFill>
            <a:srgbClr val="8AA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3144" y="3637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86598" y="363792"/>
            <a:ext cx="1277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8AAAC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소개</a:t>
            </a:r>
            <a:endParaRPr lang="ko-KR" altLang="en-US" sz="2000" dirty="0">
              <a:solidFill>
                <a:srgbClr val="8AAAC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929" y="962171"/>
            <a:ext cx="24897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60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주요기능</a:t>
            </a:r>
            <a:endParaRPr lang="ko-KR" altLang="en-US" sz="560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856334" y="2685332"/>
            <a:ext cx="601884" cy="0"/>
          </a:xfrm>
          <a:prstGeom prst="line">
            <a:avLst/>
          </a:prstGeom>
          <a:ln w="317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49206" y="4429860"/>
            <a:ext cx="397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울음 분석 및 통계</a:t>
            </a:r>
            <a:endParaRPr lang="ko-KR" altLang="en-US" sz="36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856334" y="4734050"/>
            <a:ext cx="601884" cy="0"/>
          </a:xfrm>
          <a:prstGeom prst="line">
            <a:avLst/>
          </a:prstGeom>
          <a:ln w="317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7458218" y="2685332"/>
            <a:ext cx="0" cy="2048718"/>
          </a:xfrm>
          <a:prstGeom prst="line">
            <a:avLst/>
          </a:prstGeom>
          <a:ln w="317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7458218" y="3709691"/>
            <a:ext cx="1076450" cy="0"/>
          </a:xfrm>
          <a:prstGeom prst="straightConnector1">
            <a:avLst/>
          </a:prstGeom>
          <a:ln w="3175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49206" y="2423026"/>
            <a:ext cx="397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아기 상태 확인</a:t>
            </a:r>
            <a:endParaRPr lang="ko-KR" altLang="en-US" sz="36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49206" y="3426443"/>
            <a:ext cx="397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</a:t>
            </a:r>
            <a:r>
              <a:rPr lang="en-US" altLang="ko-KR" sz="36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endParaRPr lang="ko-KR" altLang="en-US" sz="36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85505" y="3333844"/>
            <a:ext cx="180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2882099" y="2685332"/>
            <a:ext cx="0" cy="2048718"/>
          </a:xfrm>
          <a:prstGeom prst="line">
            <a:avLst/>
          </a:prstGeom>
          <a:ln w="317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2881369" y="2685332"/>
            <a:ext cx="601884" cy="0"/>
          </a:xfrm>
          <a:prstGeom prst="line">
            <a:avLst/>
          </a:prstGeom>
          <a:ln w="317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81369" y="4734050"/>
            <a:ext cx="601884" cy="0"/>
          </a:xfrm>
          <a:prstGeom prst="line">
            <a:avLst/>
          </a:prstGeom>
          <a:ln w="317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797230" y="3078749"/>
            <a:ext cx="42800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알람</a:t>
            </a:r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공유</a:t>
            </a:r>
            <a:endParaRPr lang="en-US" altLang="ko-KR" sz="4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핸드폰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웨어러블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0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437</Words>
  <Application>Microsoft Office PowerPoint</Application>
  <PresentationFormat>와이드스크린</PresentationFormat>
  <Paragraphs>208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배달의민족 주아</vt:lpstr>
      <vt:lpstr>코트라 희망체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334</cp:revision>
  <dcterms:created xsi:type="dcterms:W3CDTF">2023-04-18T00:06:24Z</dcterms:created>
  <dcterms:modified xsi:type="dcterms:W3CDTF">2023-04-21T03:29:00Z</dcterms:modified>
</cp:coreProperties>
</file>